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7" r:id="rId3"/>
    <p:sldId id="262" r:id="rId4"/>
    <p:sldId id="299" r:id="rId5"/>
    <p:sldId id="300" r:id="rId6"/>
    <p:sldId id="266" r:id="rId7"/>
    <p:sldId id="261" r:id="rId8"/>
    <p:sldId id="258" r:id="rId9"/>
    <p:sldId id="259" r:id="rId10"/>
    <p:sldId id="268" r:id="rId11"/>
    <p:sldId id="269" r:id="rId12"/>
    <p:sldId id="282" r:id="rId13"/>
    <p:sldId id="283" r:id="rId14"/>
    <p:sldId id="284" r:id="rId15"/>
    <p:sldId id="287" r:id="rId16"/>
    <p:sldId id="285" r:id="rId17"/>
    <p:sldId id="288" r:id="rId18"/>
    <p:sldId id="333" r:id="rId19"/>
    <p:sldId id="286" r:id="rId20"/>
    <p:sldId id="289" r:id="rId21"/>
    <p:sldId id="297" r:id="rId22"/>
    <p:sldId id="298" r:id="rId23"/>
    <p:sldId id="332" r:id="rId24"/>
    <p:sldId id="321" r:id="rId25"/>
    <p:sldId id="322" r:id="rId26"/>
    <p:sldId id="296" r:id="rId27"/>
    <p:sldId id="264" r:id="rId28"/>
    <p:sldId id="323" r:id="rId29"/>
    <p:sldId id="305" r:id="rId30"/>
    <p:sldId id="306" r:id="rId31"/>
    <p:sldId id="270" r:id="rId32"/>
    <p:sldId id="276" r:id="rId33"/>
    <p:sldId id="330" r:id="rId34"/>
    <p:sldId id="324" r:id="rId35"/>
    <p:sldId id="327" r:id="rId36"/>
    <p:sldId id="325" r:id="rId37"/>
    <p:sldId id="328" r:id="rId38"/>
    <p:sldId id="331" r:id="rId39"/>
    <p:sldId id="326" r:id="rId40"/>
    <p:sldId id="329" r:id="rId41"/>
    <p:sldId id="263" r:id="rId42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14" autoAdjust="0"/>
    <p:restoredTop sz="94660"/>
  </p:normalViewPr>
  <p:slideViewPr>
    <p:cSldViewPr>
      <p:cViewPr varScale="1">
        <p:scale>
          <a:sx n="68" d="100"/>
          <a:sy n="68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rostokąt zaokrąglony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Prostokąt zaokrąglony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ytuł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20" name="Podtytuł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19" name="Symbol zastępczy daty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E1C7975-2461-44E2-A81A-F9AC7A9A7C01}" type="datetimeFigureOut">
              <a:rPr lang="pl-PL" smtClean="0"/>
              <a:pPr/>
              <a:t>2017-05-11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11" name="Symbol zastępczy numeru slajdu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A218121-37E4-4B0C-BEB0-30EDF818902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E1C7975-2461-44E2-A81A-F9AC7A9A7C01}" type="datetimeFigureOut">
              <a:rPr lang="pl-PL" smtClean="0"/>
              <a:pPr/>
              <a:t>2017-05-11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A218121-37E4-4B0C-BEB0-30EDF818902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E1C7975-2461-44E2-A81A-F9AC7A9A7C01}" type="datetimeFigureOut">
              <a:rPr lang="pl-PL" smtClean="0"/>
              <a:pPr/>
              <a:t>2017-05-11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A218121-37E4-4B0C-BEB0-30EDF818902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E1C7975-2461-44E2-A81A-F9AC7A9A7C01}" type="datetimeFigureOut">
              <a:rPr lang="pl-PL" smtClean="0"/>
              <a:pPr/>
              <a:t>2017-05-11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A218121-37E4-4B0C-BEB0-30EDF818902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rostokąt zaokrąglony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Prostokąt zaokrąglony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E1C7975-2461-44E2-A81A-F9AC7A9A7C01}" type="datetimeFigureOut">
              <a:rPr lang="pl-PL" smtClean="0"/>
              <a:pPr/>
              <a:t>2017-05-11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A218121-37E4-4B0C-BEB0-30EDF818902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E1C7975-2461-44E2-A81A-F9AC7A9A7C01}" type="datetimeFigureOut">
              <a:rPr lang="pl-PL" smtClean="0"/>
              <a:pPr/>
              <a:t>2017-05-11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A218121-37E4-4B0C-BEB0-30EDF818902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E1C7975-2461-44E2-A81A-F9AC7A9A7C01}" type="datetimeFigureOut">
              <a:rPr lang="pl-PL" smtClean="0"/>
              <a:pPr/>
              <a:t>2017-05-11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A218121-37E4-4B0C-BEB0-30EDF818902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E1C7975-2461-44E2-A81A-F9AC7A9A7C01}" type="datetimeFigureOut">
              <a:rPr lang="pl-PL" smtClean="0"/>
              <a:pPr/>
              <a:t>2017-05-11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A218121-37E4-4B0C-BEB0-30EDF818902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zaokrąglony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E1C7975-2461-44E2-A81A-F9AC7A9A7C01}" type="datetimeFigureOut">
              <a:rPr lang="pl-PL" smtClean="0"/>
              <a:pPr/>
              <a:t>2017-05-11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A218121-37E4-4B0C-BEB0-30EDF818902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E1C7975-2461-44E2-A81A-F9AC7A9A7C01}" type="datetimeFigureOut">
              <a:rPr lang="pl-PL" smtClean="0"/>
              <a:pPr/>
              <a:t>2017-05-11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A218121-37E4-4B0C-BEB0-30EDF818902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rostokąt zaokrąglony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Prostokąt z zaokrąglonym rogiem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E1C7975-2461-44E2-A81A-F9AC7A9A7C01}" type="datetimeFigureOut">
              <a:rPr lang="pl-PL" smtClean="0"/>
              <a:pPr/>
              <a:t>2017-05-11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A218121-37E4-4B0C-BEB0-30EDF818902A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l-PL" smtClean="0"/>
              <a:t>Kliknij ikonę, aby dodać obraz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zaokrąglony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Prostokąt zaokrąglony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Symbol zastępczy tytułu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25" name="Symbol zastępczy daty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3E1C7975-2461-44E2-A81A-F9AC7A9A7C01}" type="datetimeFigureOut">
              <a:rPr lang="pl-PL" smtClean="0"/>
              <a:pPr/>
              <a:t>2017-05-11</a:t>
            </a:fld>
            <a:endParaRPr lang="pl-PL"/>
          </a:p>
        </p:txBody>
      </p:sp>
      <p:sp>
        <p:nvSpPr>
          <p:cNvPr id="18" name="Symbol zastępczy stopki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CA218121-37E4-4B0C-BEB0-30EDF818902A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3568" y="1412776"/>
            <a:ext cx="7774632" cy="2187675"/>
          </a:xfrm>
        </p:spPr>
        <p:txBody>
          <a:bodyPr>
            <a:normAutofit fontScale="90000"/>
          </a:bodyPr>
          <a:lstStyle/>
          <a:p>
            <a:pPr algn="ctr"/>
            <a:r>
              <a:rPr lang="pl-PL" sz="6000" dirty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PREZENTACJA PROJEKTÓW</a:t>
            </a:r>
            <a:r>
              <a:rPr lang="pl-PL" sz="4400" dirty="0">
                <a:solidFill>
                  <a:schemeClr val="tx1">
                    <a:lumMod val="50000"/>
                    <a:lumOff val="50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/>
            </a:r>
            <a:br>
              <a:rPr lang="pl-PL" sz="4400" dirty="0">
                <a:solidFill>
                  <a:schemeClr val="tx1">
                    <a:lumMod val="50000"/>
                    <a:lumOff val="50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</a:b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9546" y="4149080"/>
            <a:ext cx="4106549" cy="12241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Obraz 4"/>
          <p:cNvPicPr/>
          <p:nvPr/>
        </p:nvPicPr>
        <p:blipFill>
          <a:blip r:embed="rId3" cstate="print"/>
          <a:stretch/>
        </p:blipFill>
        <p:spPr>
          <a:xfrm>
            <a:off x="467544" y="3861048"/>
            <a:ext cx="3960440" cy="194421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1758221858"/>
      </p:ext>
    </p:extLst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424936" cy="3096344"/>
          </a:xfrm>
        </p:spPr>
        <p:txBody>
          <a:bodyPr>
            <a:normAutofit fontScale="90000"/>
          </a:bodyPr>
          <a:lstStyle/>
          <a:p>
            <a:pPr algn="ctr"/>
            <a:r>
              <a:rPr lang="pl-PL" sz="4800" dirty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/>
            </a:r>
            <a:br>
              <a:rPr lang="pl-PL" sz="4800" dirty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</a:br>
            <a:r>
              <a:rPr lang="pl-PL" sz="4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/>
            </a:r>
            <a:br>
              <a:rPr lang="pl-PL" sz="4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</a:br>
            <a:r>
              <a:rPr lang="pl-PL" sz="4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/>
            </a:r>
            <a:br>
              <a:rPr lang="pl-PL" sz="4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</a:br>
            <a:r>
              <a:rPr lang="pl-PL" sz="4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/>
            </a:r>
            <a:br>
              <a:rPr lang="pl-PL" sz="4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</a:br>
            <a:r>
              <a:rPr lang="pl-PL" sz="4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/>
            </a:r>
            <a:br>
              <a:rPr lang="pl-PL" sz="4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</a:br>
            <a:r>
              <a:rPr lang="pl-PL" sz="5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4</a:t>
            </a:r>
            <a:r>
              <a:rPr lang="pl-PL" sz="53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itchFamily="18" charset="0"/>
                <a:cs typeface="Arial" panose="020B0604020202020204" pitchFamily="34" charset="0"/>
              </a:rPr>
              <a:t>. </a:t>
            </a:r>
            <a:r>
              <a:rPr lang="pl-PL" sz="5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itchFamily="18" charset="0"/>
              </a:rPr>
              <a:t>Plac zabaw przy Miejskim Przedszkolu nr 2</a:t>
            </a:r>
            <a:r>
              <a:rPr lang="pl-PL" sz="4400" dirty="0" smtClean="0"/>
              <a:t/>
            </a:r>
            <a:br>
              <a:rPr lang="pl-PL" sz="4400" dirty="0" smtClean="0"/>
            </a:br>
            <a:endParaRPr lang="pl-PL" sz="44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2852937"/>
            <a:ext cx="8229600" cy="3096344"/>
          </a:xfrm>
        </p:spPr>
        <p:txBody>
          <a:bodyPr/>
          <a:lstStyle/>
          <a:p>
            <a:pPr marL="0" indent="0" algn="ctr">
              <a:buNone/>
            </a:pPr>
            <a:endParaRPr lang="pl-PL" sz="4400" dirty="0" smtClean="0">
              <a:solidFill>
                <a:schemeClr val="tx1">
                  <a:lumMod val="65000"/>
                  <a:lumOff val="35000"/>
                </a:schemeClr>
              </a:solidFill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pl-PL" sz="4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Koszt całkowity projektu:</a:t>
            </a:r>
          </a:p>
          <a:p>
            <a:pPr marL="0" indent="0" algn="ctr">
              <a:buNone/>
            </a:pPr>
            <a:r>
              <a:rPr lang="pl-PL" sz="66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180</a:t>
            </a:r>
            <a:r>
              <a:rPr lang="pl-PL" sz="66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 000 </a:t>
            </a:r>
            <a:r>
              <a:rPr lang="pl-PL" sz="66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PLN</a:t>
            </a:r>
            <a:endParaRPr lang="pl-PL" sz="6000" b="1" dirty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  <a:p>
            <a:pPr marL="0" indent="0" algn="ctr">
              <a:buNone/>
            </a:pPr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768022295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536" y="404664"/>
            <a:ext cx="8280920" cy="5472608"/>
          </a:xfrm>
          <a:ln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pl-PL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 algn="ctr">
              <a:buNone/>
            </a:pPr>
            <a:r>
              <a:rPr lang="pl-PL" sz="4000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Cel projektu:</a:t>
            </a:r>
          </a:p>
          <a:p>
            <a:pPr>
              <a:buNone/>
            </a:pPr>
            <a:r>
              <a:rPr lang="pl-PL" dirty="0" smtClean="0"/>
              <a:t>	</a:t>
            </a:r>
          </a:p>
          <a:p>
            <a:pPr algn="ctr">
              <a:buNone/>
            </a:pPr>
            <a:r>
              <a:rPr lang="pl-PL" dirty="0" smtClean="0"/>
              <a:t>	</a:t>
            </a:r>
            <a:r>
              <a:rPr lang="pl-PL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itchFamily="18" charset="0"/>
              </a:rPr>
              <a:t>Projekt obejmuje budowę placu zabaw przy Miejskim Przedszkolu nr 2, przy ulicy Cichej 38 w Piekarach Śląskich.</a:t>
            </a:r>
            <a:endParaRPr lang="pl-PL" sz="3200" dirty="0" smtClean="0">
              <a:solidFill>
                <a:schemeClr val="tx1">
                  <a:lumMod val="65000"/>
                  <a:lumOff val="35000"/>
                </a:schemeClr>
              </a:solidFill>
              <a:latin typeface="Garamond" pitchFamily="18" charset="0"/>
            </a:endParaRPr>
          </a:p>
          <a:p>
            <a:pPr marL="0" indent="0" algn="ctr">
              <a:buNone/>
            </a:pPr>
            <a:endParaRPr lang="pl-PL" dirty="0" smtClean="0">
              <a:solidFill>
                <a:schemeClr val="tx1">
                  <a:lumMod val="65000"/>
                  <a:lumOff val="35000"/>
                </a:schemeClr>
              </a:solidFill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76466369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1268760"/>
            <a:ext cx="8424936" cy="1656184"/>
          </a:xfrm>
        </p:spPr>
        <p:txBody>
          <a:bodyPr>
            <a:normAutofit fontScale="90000"/>
          </a:bodyPr>
          <a:lstStyle/>
          <a:p>
            <a:pPr algn="ctr"/>
            <a:r>
              <a:rPr lang="pl-PL" sz="4800" dirty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/>
            </a:r>
            <a:br>
              <a:rPr lang="pl-PL" sz="4800" dirty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</a:br>
            <a:r>
              <a:rPr lang="pl-PL" sz="4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/>
            </a:r>
            <a:br>
              <a:rPr lang="pl-PL" sz="4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</a:br>
            <a:r>
              <a:rPr lang="pl-PL" sz="4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/>
            </a:r>
            <a:br>
              <a:rPr lang="pl-PL" sz="4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</a:br>
            <a:r>
              <a:rPr lang="pl-PL" sz="4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/>
            </a:r>
            <a:br>
              <a:rPr lang="pl-PL" sz="4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</a:br>
            <a:r>
              <a:rPr lang="pl-PL" sz="4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/>
            </a:r>
            <a:br>
              <a:rPr lang="pl-PL" sz="4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</a:br>
            <a:r>
              <a:rPr lang="pl-PL" sz="6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itchFamily="18" charset="0"/>
                <a:cs typeface="Arial" panose="020B0604020202020204" pitchFamily="34" charset="0"/>
              </a:rPr>
              <a:t>5</a:t>
            </a:r>
            <a:r>
              <a:rPr lang="pl-PL" sz="67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itchFamily="18" charset="0"/>
                <a:cs typeface="Arial" panose="020B0604020202020204" pitchFamily="34" charset="0"/>
              </a:rPr>
              <a:t>. </a:t>
            </a:r>
            <a:r>
              <a:rPr lang="pl-PL" sz="67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itchFamily="18" charset="0"/>
                <a:cs typeface="Arial" panose="020B0604020202020204" pitchFamily="34" charset="0"/>
              </a:rPr>
              <a:t>Wodny plac zabaw</a:t>
            </a:r>
            <a:r>
              <a:rPr lang="pl-PL" sz="4900" dirty="0" smtClean="0"/>
              <a:t/>
            </a:r>
            <a:br>
              <a:rPr lang="pl-PL" sz="4900" dirty="0" smtClean="0"/>
            </a:br>
            <a:endParaRPr lang="pl-PL" sz="44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2708920"/>
            <a:ext cx="8229600" cy="3240361"/>
          </a:xfrm>
        </p:spPr>
        <p:txBody>
          <a:bodyPr/>
          <a:lstStyle/>
          <a:p>
            <a:pPr marL="0" indent="0" algn="ctr">
              <a:buNone/>
            </a:pPr>
            <a:endParaRPr lang="pl-PL" sz="4400" dirty="0" smtClean="0">
              <a:solidFill>
                <a:schemeClr val="tx1">
                  <a:lumMod val="65000"/>
                  <a:lumOff val="35000"/>
                </a:schemeClr>
              </a:solidFill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pl-PL" sz="4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Koszt całkowity projektu:</a:t>
            </a:r>
          </a:p>
          <a:p>
            <a:pPr marL="0" indent="0" algn="ctr">
              <a:buNone/>
            </a:pPr>
            <a:r>
              <a:rPr lang="pl-PL" sz="66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398 116 </a:t>
            </a:r>
            <a:r>
              <a:rPr lang="pl-PL" sz="66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PLN</a:t>
            </a:r>
            <a:endParaRPr lang="pl-PL" sz="6000" b="1" dirty="0" smtClean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68022295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536" y="404664"/>
            <a:ext cx="8280920" cy="5472608"/>
          </a:xfrm>
          <a:ln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pl-PL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 algn="ctr">
              <a:buNone/>
            </a:pPr>
            <a:r>
              <a:rPr lang="pl-PL" sz="4000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Cel projektu:</a:t>
            </a:r>
          </a:p>
          <a:p>
            <a:pPr>
              <a:buNone/>
            </a:pPr>
            <a:r>
              <a:rPr lang="pl-PL" dirty="0" smtClean="0"/>
              <a:t>	</a:t>
            </a:r>
          </a:p>
          <a:p>
            <a:pPr algn="ctr">
              <a:buNone/>
            </a:pPr>
            <a:r>
              <a:rPr lang="pl-PL" dirty="0" smtClean="0"/>
              <a:t>	</a:t>
            </a:r>
            <a:r>
              <a:rPr lang="pl-PL" sz="3200" dirty="0" smtClean="0"/>
              <a:t> </a:t>
            </a:r>
            <a:r>
              <a:rPr lang="pl-PL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itchFamily="18" charset="0"/>
              </a:rPr>
              <a:t>Projekt zakłada </a:t>
            </a:r>
            <a:r>
              <a:rPr lang="pl-PL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itchFamily="18" charset="0"/>
              </a:rPr>
              <a:t>budowę wodnego placu zabaw na terenie Miejskiego Ośrodka Sportu i Rekreacji.</a:t>
            </a:r>
          </a:p>
          <a:p>
            <a:pPr algn="ctr">
              <a:buNone/>
            </a:pPr>
            <a:r>
              <a:rPr lang="pl-PL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itchFamily="18" charset="0"/>
              </a:rPr>
              <a:t>Lokalizacja: ul. Olimpijska 3</a:t>
            </a:r>
            <a:endParaRPr lang="pl-PL" sz="3200" dirty="0" smtClean="0">
              <a:solidFill>
                <a:schemeClr val="tx1">
                  <a:lumMod val="65000"/>
                  <a:lumOff val="35000"/>
                </a:schemeClr>
              </a:solidFill>
              <a:latin typeface="Garamond" pitchFamily="18" charset="0"/>
            </a:endParaRPr>
          </a:p>
          <a:p>
            <a:pPr marL="0" indent="0" algn="ctr">
              <a:buNone/>
            </a:pPr>
            <a:endParaRPr lang="pl-PL" dirty="0" smtClean="0">
              <a:solidFill>
                <a:schemeClr val="tx1">
                  <a:lumMod val="65000"/>
                  <a:lumOff val="35000"/>
                </a:schemeClr>
              </a:solidFill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76466369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1052736"/>
            <a:ext cx="8424936" cy="2520280"/>
          </a:xfrm>
        </p:spPr>
        <p:txBody>
          <a:bodyPr>
            <a:normAutofit fontScale="90000"/>
          </a:bodyPr>
          <a:lstStyle/>
          <a:p>
            <a:pPr algn="ctr"/>
            <a:r>
              <a:rPr lang="pl-PL" sz="4800" dirty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/>
            </a:r>
            <a:br>
              <a:rPr lang="pl-PL" sz="4800" dirty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</a:br>
            <a:r>
              <a:rPr lang="pl-PL" sz="4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/>
            </a:r>
            <a:br>
              <a:rPr lang="pl-PL" sz="4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</a:br>
            <a:r>
              <a:rPr lang="pl-PL" sz="4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/>
            </a:r>
            <a:br>
              <a:rPr lang="pl-PL" sz="4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</a:br>
            <a:r>
              <a:rPr lang="pl-PL" sz="4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/>
            </a:r>
            <a:br>
              <a:rPr lang="pl-PL" sz="4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</a:br>
            <a:r>
              <a:rPr lang="pl-PL" sz="4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/>
            </a:r>
            <a:br>
              <a:rPr lang="pl-PL" sz="4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</a:br>
            <a:r>
              <a:rPr lang="pl-PL" sz="5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itchFamily="18" charset="0"/>
                <a:cs typeface="Arial" panose="020B0604020202020204" pitchFamily="34" charset="0"/>
              </a:rPr>
              <a:t>6</a:t>
            </a:r>
            <a:r>
              <a:rPr lang="pl-PL" sz="53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itchFamily="18" charset="0"/>
                <a:cs typeface="Arial" panose="020B0604020202020204" pitchFamily="34" charset="0"/>
              </a:rPr>
              <a:t>. </a:t>
            </a:r>
            <a:r>
              <a:rPr lang="pl-PL" sz="5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itchFamily="18" charset="0"/>
              </a:rPr>
              <a:t>Budowa parkingu osiedlowego dla mieszkańców Osiedla Wieczorka</a:t>
            </a:r>
            <a:r>
              <a:rPr lang="pl-PL" sz="4400" dirty="0" smtClean="0"/>
              <a:t/>
            </a:r>
            <a:br>
              <a:rPr lang="pl-PL" sz="4400" dirty="0" smtClean="0"/>
            </a:br>
            <a:endParaRPr lang="pl-PL" sz="44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2852937"/>
            <a:ext cx="8229600" cy="3096344"/>
          </a:xfrm>
        </p:spPr>
        <p:txBody>
          <a:bodyPr/>
          <a:lstStyle/>
          <a:p>
            <a:pPr marL="0" indent="0" algn="ctr">
              <a:buNone/>
            </a:pPr>
            <a:endParaRPr lang="pl-PL" sz="4400" dirty="0" smtClean="0">
              <a:solidFill>
                <a:schemeClr val="tx1">
                  <a:lumMod val="65000"/>
                  <a:lumOff val="35000"/>
                </a:schemeClr>
              </a:solidFill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pl-PL" sz="4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Koszt całkowity projektu:</a:t>
            </a:r>
          </a:p>
          <a:p>
            <a:pPr marL="0" indent="0" algn="ctr">
              <a:buNone/>
            </a:pPr>
            <a:r>
              <a:rPr lang="pl-PL" sz="66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250 000 </a:t>
            </a:r>
            <a:r>
              <a:rPr lang="pl-PL" sz="66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PLN</a:t>
            </a:r>
            <a:endParaRPr lang="pl-PL" sz="6000" b="1" dirty="0" smtClean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68022295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536" y="620688"/>
            <a:ext cx="8280920" cy="5256584"/>
          </a:xfrm>
          <a:ln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pl-PL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 algn="ctr">
              <a:buNone/>
            </a:pPr>
            <a:r>
              <a:rPr lang="pl-PL" sz="4000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Cel projektu:</a:t>
            </a:r>
          </a:p>
          <a:p>
            <a:pPr>
              <a:buNone/>
            </a:pPr>
            <a:r>
              <a:rPr lang="pl-PL" dirty="0" smtClean="0"/>
              <a:t>	</a:t>
            </a:r>
          </a:p>
          <a:p>
            <a:pPr algn="ctr">
              <a:buNone/>
            </a:pPr>
            <a:r>
              <a:rPr lang="pl-PL" dirty="0" smtClean="0"/>
              <a:t>	</a:t>
            </a:r>
            <a:r>
              <a:rPr lang="pl-PL" sz="3200" dirty="0" smtClean="0"/>
              <a:t> </a:t>
            </a:r>
            <a:r>
              <a:rPr lang="pl-PL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itchFamily="18" charset="0"/>
              </a:rPr>
              <a:t>Projekt </a:t>
            </a:r>
            <a:r>
              <a:rPr lang="pl-PL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itchFamily="18" charset="0"/>
              </a:rPr>
              <a:t>zakłada budowę nowego parkingu osiedlowego dla mieszkańców Starego Osiedla Wieczorka, na terenie dawnej Przygodni Zdrowia.</a:t>
            </a:r>
            <a:endParaRPr lang="pl-PL" sz="3200" dirty="0" smtClean="0">
              <a:solidFill>
                <a:schemeClr val="tx1">
                  <a:lumMod val="65000"/>
                  <a:lumOff val="35000"/>
                </a:schemeClr>
              </a:solidFill>
              <a:latin typeface="Garamond" pitchFamily="18" charset="0"/>
            </a:endParaRPr>
          </a:p>
          <a:p>
            <a:pPr marL="0" indent="0" algn="ctr">
              <a:buNone/>
            </a:pPr>
            <a:endParaRPr lang="pl-PL" dirty="0" smtClean="0">
              <a:solidFill>
                <a:schemeClr val="tx1">
                  <a:lumMod val="65000"/>
                  <a:lumOff val="35000"/>
                </a:schemeClr>
              </a:solidFill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76466369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1052736"/>
            <a:ext cx="8424936" cy="2592288"/>
          </a:xfrm>
        </p:spPr>
        <p:txBody>
          <a:bodyPr>
            <a:normAutofit fontScale="90000"/>
          </a:bodyPr>
          <a:lstStyle/>
          <a:p>
            <a:pPr algn="ctr"/>
            <a:r>
              <a:rPr lang="pl-PL" sz="4800" dirty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/>
            </a:r>
            <a:br>
              <a:rPr lang="pl-PL" sz="4800" dirty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</a:br>
            <a:r>
              <a:rPr lang="pl-PL" sz="4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/>
            </a:r>
            <a:br>
              <a:rPr lang="pl-PL" sz="4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</a:br>
            <a:r>
              <a:rPr lang="pl-PL" sz="4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/>
            </a:r>
            <a:br>
              <a:rPr lang="pl-PL" sz="4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</a:br>
            <a:r>
              <a:rPr lang="pl-PL" sz="4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/>
            </a:r>
            <a:br>
              <a:rPr lang="pl-PL" sz="4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</a:br>
            <a:r>
              <a:rPr lang="pl-PL" sz="4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/>
            </a:r>
            <a:br>
              <a:rPr lang="pl-PL" sz="4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</a:br>
            <a:r>
              <a:rPr lang="pl-PL" sz="5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itchFamily="18" charset="0"/>
                <a:cs typeface="Arial" panose="020B0604020202020204" pitchFamily="34" charset="0"/>
              </a:rPr>
              <a:t>7</a:t>
            </a:r>
            <a:r>
              <a:rPr lang="pl-PL" sz="53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itchFamily="18" charset="0"/>
                <a:cs typeface="Arial" panose="020B0604020202020204" pitchFamily="34" charset="0"/>
              </a:rPr>
              <a:t>. </a:t>
            </a:r>
            <a:r>
              <a:rPr lang="pl-PL" sz="5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itchFamily="18" charset="0"/>
              </a:rPr>
              <a:t>Piekarski </a:t>
            </a:r>
            <a:r>
              <a:rPr lang="pl-PL" sz="53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itchFamily="18" charset="0"/>
              </a:rPr>
              <a:t>Snowpark</a:t>
            </a:r>
            <a:r>
              <a:rPr lang="pl-PL" sz="5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itchFamily="18" charset="0"/>
              </a:rPr>
              <a:t> – budowa górki rekreacyjnej</a:t>
            </a:r>
            <a:br>
              <a:rPr lang="pl-PL" sz="5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itchFamily="18" charset="0"/>
              </a:rPr>
            </a:br>
            <a:r>
              <a:rPr lang="pl-PL" sz="5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itchFamily="18" charset="0"/>
              </a:rPr>
              <a:t>w parku</a:t>
            </a:r>
            <a:r>
              <a:rPr lang="pl-PL" sz="4400" dirty="0" smtClean="0"/>
              <a:t/>
            </a:r>
            <a:br>
              <a:rPr lang="pl-PL" sz="4400" dirty="0" smtClean="0"/>
            </a:br>
            <a:endParaRPr lang="pl-PL" sz="44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2852937"/>
            <a:ext cx="8229600" cy="3096344"/>
          </a:xfrm>
        </p:spPr>
        <p:txBody>
          <a:bodyPr/>
          <a:lstStyle/>
          <a:p>
            <a:pPr marL="0" indent="0" algn="ctr">
              <a:buNone/>
            </a:pPr>
            <a:endParaRPr lang="pl-PL" sz="4400" dirty="0" smtClean="0">
              <a:solidFill>
                <a:schemeClr val="tx1">
                  <a:lumMod val="65000"/>
                  <a:lumOff val="35000"/>
                </a:schemeClr>
              </a:solidFill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pl-PL" sz="4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Koszt całkowity projektu:</a:t>
            </a:r>
          </a:p>
          <a:p>
            <a:pPr marL="0" indent="0" algn="ctr">
              <a:buNone/>
            </a:pPr>
            <a:r>
              <a:rPr lang="pl-PL" sz="66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300 </a:t>
            </a:r>
            <a:r>
              <a:rPr lang="pl-PL" sz="66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000 PLN</a:t>
            </a:r>
            <a:endParaRPr lang="pl-PL" sz="6000" b="1" dirty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  <a:p>
            <a:pPr marL="0" indent="0" algn="ctr">
              <a:buNone/>
            </a:pPr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768022295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536" y="692696"/>
            <a:ext cx="8280920" cy="4824536"/>
          </a:xfrm>
          <a:ln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pl-PL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 algn="ctr">
              <a:buNone/>
            </a:pPr>
            <a:r>
              <a:rPr lang="pl-PL" sz="44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Cel </a:t>
            </a:r>
            <a:r>
              <a:rPr lang="pl-PL" sz="4400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projektu</a:t>
            </a:r>
            <a:r>
              <a:rPr lang="pl-PL" sz="44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:</a:t>
            </a:r>
            <a:endParaRPr lang="pl-PL" sz="4400" dirty="0" smtClean="0"/>
          </a:p>
          <a:p>
            <a:pPr algn="ctr">
              <a:buNone/>
            </a:pPr>
            <a:endParaRPr lang="pl-PL" sz="3200" dirty="0" smtClean="0">
              <a:solidFill>
                <a:schemeClr val="tx1">
                  <a:lumMod val="65000"/>
                  <a:lumOff val="35000"/>
                </a:schemeClr>
              </a:solidFill>
              <a:latin typeface="Garamond" pitchFamily="18" charset="0"/>
            </a:endParaRPr>
          </a:p>
          <a:p>
            <a:pPr algn="ctr">
              <a:buNone/>
            </a:pPr>
            <a:r>
              <a:rPr lang="pl-PL" sz="3200" dirty="0" smtClean="0"/>
              <a:t>	</a:t>
            </a:r>
            <a:r>
              <a:rPr lang="pl-PL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itchFamily="18" charset="0"/>
              </a:rPr>
              <a:t>Projekt przewiduje usypanie górki rekreacyjnej na terenie parku pomiędzy ul. Armii Krajowej</a:t>
            </a:r>
            <a:br>
              <a:rPr lang="pl-PL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itchFamily="18" charset="0"/>
              </a:rPr>
            </a:br>
            <a:r>
              <a:rPr lang="pl-PL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itchFamily="18" charset="0"/>
              </a:rPr>
              <a:t>i Cichą służącej do rekreacji, w tym uprawiania sportów zimowych.</a:t>
            </a:r>
            <a:endParaRPr lang="pl-PL" sz="7400" dirty="0" smtClean="0">
              <a:solidFill>
                <a:schemeClr val="tx1">
                  <a:lumMod val="65000"/>
                  <a:lumOff val="35000"/>
                </a:schemeClr>
              </a:solidFill>
              <a:latin typeface="Garamond" pitchFamily="18" charset="0"/>
            </a:endParaRPr>
          </a:p>
          <a:p>
            <a:pPr algn="ctr">
              <a:buNone/>
            </a:pPr>
            <a:endParaRPr lang="pl-PL" sz="3200" dirty="0" smtClean="0">
              <a:solidFill>
                <a:schemeClr val="tx1">
                  <a:lumMod val="65000"/>
                  <a:lumOff val="35000"/>
                </a:schemeClr>
              </a:solidFill>
              <a:latin typeface="Garamond" pitchFamily="18" charset="0"/>
            </a:endParaRPr>
          </a:p>
          <a:p>
            <a:pPr marL="0" indent="0" algn="ctr">
              <a:buNone/>
            </a:pPr>
            <a:endParaRPr lang="pl-PL" dirty="0" smtClean="0">
              <a:solidFill>
                <a:schemeClr val="tx1">
                  <a:lumMod val="65000"/>
                  <a:lumOff val="35000"/>
                </a:schemeClr>
              </a:solidFill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76466369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536" y="908720"/>
            <a:ext cx="8280920" cy="4608512"/>
          </a:xfrm>
          <a:ln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pl-PL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>
              <a:buFontTx/>
              <a:buChar char="-"/>
            </a:pPr>
            <a:endParaRPr lang="pl-PL" sz="3200" dirty="0" smtClean="0">
              <a:solidFill>
                <a:schemeClr val="tx1">
                  <a:lumMod val="65000"/>
                  <a:lumOff val="35000"/>
                </a:schemeClr>
              </a:solidFill>
              <a:latin typeface="Garamond" pitchFamily="18" charset="0"/>
            </a:endParaRPr>
          </a:p>
          <a:p>
            <a:pPr marL="0" indent="0" algn="ctr">
              <a:buNone/>
            </a:pPr>
            <a:endParaRPr lang="pl-PL" dirty="0" smtClean="0">
              <a:solidFill>
                <a:schemeClr val="tx1">
                  <a:lumMod val="65000"/>
                  <a:lumOff val="35000"/>
                </a:schemeClr>
              </a:solidFill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  <p:pic>
        <p:nvPicPr>
          <p:cNvPr id="4" name="Obraz 3" descr="j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6703" y="476672"/>
            <a:ext cx="7490594" cy="5373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2076466369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424936" cy="2952328"/>
          </a:xfrm>
        </p:spPr>
        <p:txBody>
          <a:bodyPr>
            <a:normAutofit fontScale="90000"/>
          </a:bodyPr>
          <a:lstStyle/>
          <a:p>
            <a:pPr algn="ctr"/>
            <a:r>
              <a:rPr lang="pl-PL" sz="4800" dirty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/>
            </a:r>
            <a:br>
              <a:rPr lang="pl-PL" sz="4800" dirty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</a:br>
            <a:r>
              <a:rPr lang="pl-PL" sz="4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/>
            </a:r>
            <a:br>
              <a:rPr lang="pl-PL" sz="4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</a:br>
            <a:r>
              <a:rPr lang="pl-PL" sz="4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/>
            </a:r>
            <a:br>
              <a:rPr lang="pl-PL" sz="4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</a:br>
            <a:r>
              <a:rPr lang="pl-PL" sz="4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/>
            </a:r>
            <a:br>
              <a:rPr lang="pl-PL" sz="4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</a:br>
            <a:r>
              <a:rPr lang="pl-PL" sz="4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/>
            </a:r>
            <a:br>
              <a:rPr lang="pl-PL" sz="4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</a:br>
            <a:r>
              <a:rPr lang="pl-PL" sz="5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itchFamily="18" charset="0"/>
                <a:cs typeface="Arial" panose="020B0604020202020204" pitchFamily="34" charset="0"/>
              </a:rPr>
              <a:t>8</a:t>
            </a:r>
            <a:r>
              <a:rPr lang="pl-PL" sz="53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itchFamily="18" charset="0"/>
                <a:cs typeface="Arial" panose="020B0604020202020204" pitchFamily="34" charset="0"/>
              </a:rPr>
              <a:t>. </a:t>
            </a:r>
            <a:r>
              <a:rPr lang="pl-PL" sz="53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itchFamily="18" charset="0"/>
                <a:cs typeface="Arial" panose="020B0604020202020204" pitchFamily="34" charset="0"/>
              </a:rPr>
              <a:t>„</a:t>
            </a:r>
            <a:r>
              <a:rPr lang="pl-PL" sz="5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itchFamily="18" charset="0"/>
              </a:rPr>
              <a:t>Rozbudowa sztucznego boiska MOSIR Piekary Śląskie przy ul. Olimpijskiej 3”</a:t>
            </a:r>
            <a:r>
              <a:rPr lang="pl-PL" sz="4400" dirty="0" smtClean="0"/>
              <a:t/>
            </a:r>
            <a:br>
              <a:rPr lang="pl-PL" sz="4400" dirty="0" smtClean="0"/>
            </a:br>
            <a:endParaRPr lang="pl-PL" sz="44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3068961"/>
            <a:ext cx="8229600" cy="2880320"/>
          </a:xfrm>
        </p:spPr>
        <p:txBody>
          <a:bodyPr/>
          <a:lstStyle/>
          <a:p>
            <a:pPr marL="0" indent="0" algn="ctr">
              <a:buNone/>
            </a:pPr>
            <a:endParaRPr lang="pl-PL" sz="4400" dirty="0" smtClean="0">
              <a:solidFill>
                <a:schemeClr val="tx1">
                  <a:lumMod val="65000"/>
                  <a:lumOff val="35000"/>
                </a:schemeClr>
              </a:solidFill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pl-PL" sz="4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Koszt całkowity projektu:</a:t>
            </a:r>
          </a:p>
          <a:p>
            <a:pPr marL="0" indent="0" algn="ctr">
              <a:buNone/>
            </a:pPr>
            <a:r>
              <a:rPr lang="pl-PL" sz="66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75 </a:t>
            </a:r>
            <a:r>
              <a:rPr lang="pl-PL" sz="66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000PLN</a:t>
            </a:r>
            <a:endParaRPr lang="pl-PL" sz="6000" b="1" dirty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  <a:p>
            <a:pPr marL="0" indent="0" algn="ctr">
              <a:buNone/>
            </a:pPr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768022295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2362274"/>
          </a:xfrm>
        </p:spPr>
        <p:txBody>
          <a:bodyPr>
            <a:normAutofit fontScale="90000"/>
          </a:bodyPr>
          <a:lstStyle/>
          <a:p>
            <a:pPr algn="ctr"/>
            <a:r>
              <a:rPr lang="pl-PL" sz="5400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pl-PL" sz="54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pl-PL" sz="5400" dirty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pl-PL" sz="54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pl-PL" sz="5900" b="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Garamond" panose="02020404030301010803" pitchFamily="18" charset="0"/>
              </a:rPr>
              <a:t>OKRĘG: </a:t>
            </a:r>
            <a:r>
              <a:rPr lang="pl-PL" sz="59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Garamond" panose="02020404030301010803" pitchFamily="18" charset="0"/>
              </a:rPr>
              <a:t>OSIEDLE WIECZORKA</a:t>
            </a:r>
            <a:endParaRPr lang="pl-PL" sz="5900" b="1" dirty="0">
              <a:solidFill>
                <a:schemeClr val="accent3">
                  <a:lumMod val="60000"/>
                  <a:lumOff val="40000"/>
                </a:schemeClr>
              </a:solidFill>
              <a:latin typeface="Garamond" panose="02020404030301010803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536" y="2924945"/>
            <a:ext cx="8352928" cy="295232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pl-PL" sz="400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pl-PL" sz="4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</a:rPr>
              <a:t>KWOTA NA OKRĘG:</a:t>
            </a:r>
          </a:p>
          <a:p>
            <a:pPr marL="0" indent="0" algn="ctr">
              <a:buNone/>
            </a:pPr>
            <a:r>
              <a:rPr lang="pl-PL" sz="60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398 116 </a:t>
            </a:r>
            <a:r>
              <a:rPr lang="pl-PL" sz="60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PLN</a:t>
            </a:r>
            <a:endParaRPr lang="pl-PL" sz="5400" b="1" dirty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46856853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536" y="332656"/>
            <a:ext cx="8280920" cy="5832648"/>
          </a:xfrm>
          <a:ln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pl-PL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 algn="ctr">
              <a:buNone/>
            </a:pPr>
            <a:r>
              <a:rPr lang="pl-PL" sz="4000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Cel projektu:</a:t>
            </a:r>
          </a:p>
          <a:p>
            <a:pPr>
              <a:buNone/>
            </a:pPr>
            <a:r>
              <a:rPr lang="pl-PL" dirty="0" smtClean="0"/>
              <a:t>	</a:t>
            </a:r>
          </a:p>
          <a:p>
            <a:pPr algn="ctr">
              <a:buNone/>
            </a:pPr>
            <a:r>
              <a:rPr lang="pl-PL" dirty="0" smtClean="0"/>
              <a:t>	</a:t>
            </a:r>
            <a:r>
              <a:rPr lang="pl-PL" sz="3200" dirty="0" smtClean="0"/>
              <a:t> </a:t>
            </a:r>
            <a:r>
              <a:rPr lang="pl-PL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itchFamily="18" charset="0"/>
              </a:rPr>
              <a:t>Projekt zakłada </a:t>
            </a:r>
            <a:r>
              <a:rPr lang="pl-PL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itchFamily="18" charset="0"/>
              </a:rPr>
              <a:t>postawienie trybun na 100 miejsc przy pełnowymiarowym boisku piłkarskim o sztucznej nawierzchni, na terenie Miejskiego Ośrodka Sportu i Rekreacji</a:t>
            </a:r>
            <a:br>
              <a:rPr lang="pl-PL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itchFamily="18" charset="0"/>
              </a:rPr>
            </a:br>
            <a:r>
              <a:rPr lang="pl-PL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itchFamily="18" charset="0"/>
              </a:rPr>
              <a:t>w Piekarach Śląskich.</a:t>
            </a:r>
            <a:endParaRPr lang="pl-PL" sz="3200" dirty="0" smtClean="0">
              <a:solidFill>
                <a:schemeClr val="tx1">
                  <a:lumMod val="65000"/>
                  <a:lumOff val="35000"/>
                </a:schemeClr>
              </a:solidFill>
              <a:latin typeface="Garamond" pitchFamily="18" charset="0"/>
            </a:endParaRPr>
          </a:p>
          <a:p>
            <a:pPr marL="0" indent="0" algn="ctr">
              <a:buNone/>
            </a:pPr>
            <a:endParaRPr lang="pl-PL" dirty="0" smtClean="0">
              <a:solidFill>
                <a:schemeClr val="tx1">
                  <a:lumMod val="65000"/>
                  <a:lumOff val="35000"/>
                </a:schemeClr>
              </a:solidFill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76466369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424936" cy="3024336"/>
          </a:xfrm>
        </p:spPr>
        <p:txBody>
          <a:bodyPr>
            <a:normAutofit fontScale="90000"/>
          </a:bodyPr>
          <a:lstStyle/>
          <a:p>
            <a:pPr algn="ctr"/>
            <a:r>
              <a:rPr lang="pl-PL" sz="4800" dirty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/>
            </a:r>
            <a:br>
              <a:rPr lang="pl-PL" sz="4800" dirty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</a:br>
            <a:r>
              <a:rPr lang="pl-PL" sz="4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/>
            </a:r>
            <a:br>
              <a:rPr lang="pl-PL" sz="4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</a:br>
            <a:r>
              <a:rPr lang="pl-PL" sz="4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/>
            </a:r>
            <a:br>
              <a:rPr lang="pl-PL" sz="4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</a:br>
            <a:r>
              <a:rPr lang="pl-PL" sz="4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/>
            </a:r>
            <a:br>
              <a:rPr lang="pl-PL" sz="4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</a:br>
            <a:r>
              <a:rPr lang="pl-PL" sz="4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/>
            </a:r>
            <a:br>
              <a:rPr lang="pl-PL" sz="4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</a:br>
            <a:r>
              <a:rPr lang="pl-PL" sz="4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/>
            </a:r>
            <a:br>
              <a:rPr lang="pl-PL" sz="4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</a:br>
            <a:r>
              <a:rPr lang="pl-PL" sz="4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/>
            </a:r>
            <a:br>
              <a:rPr lang="pl-PL" sz="4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</a:br>
            <a:r>
              <a:rPr lang="pl-PL" sz="4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/>
            </a:r>
            <a:br>
              <a:rPr lang="pl-PL" sz="4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</a:br>
            <a:r>
              <a:rPr lang="pl-PL" sz="4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/>
            </a:r>
            <a:br>
              <a:rPr lang="pl-PL" sz="4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</a:br>
            <a:r>
              <a:rPr lang="pl-PL" sz="4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/>
            </a:r>
            <a:br>
              <a:rPr lang="pl-PL" sz="4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</a:br>
            <a:r>
              <a:rPr lang="pl-PL" sz="4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/>
            </a:r>
            <a:br>
              <a:rPr lang="pl-PL" sz="4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</a:br>
            <a:r>
              <a:rPr lang="pl-PL" sz="4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/>
            </a:r>
            <a:br>
              <a:rPr lang="pl-PL" sz="4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</a:br>
            <a:r>
              <a:rPr lang="pl-PL" sz="6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itchFamily="18" charset="0"/>
                <a:cs typeface="Arial" panose="020B0604020202020204" pitchFamily="34" charset="0"/>
              </a:rPr>
              <a:t>9</a:t>
            </a:r>
            <a:r>
              <a:rPr lang="pl-PL" sz="67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itchFamily="18" charset="0"/>
                <a:cs typeface="Arial" panose="020B0604020202020204" pitchFamily="34" charset="0"/>
              </a:rPr>
              <a:t>. </a:t>
            </a:r>
            <a:r>
              <a:rPr lang="pl-PL" sz="6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itchFamily="18" charset="0"/>
              </a:rPr>
              <a:t>Osiedlowy park rozrywki</a:t>
            </a:r>
            <a:r>
              <a:rPr lang="pl-PL" sz="4400" dirty="0" smtClean="0"/>
              <a:t/>
            </a:r>
            <a:br>
              <a:rPr lang="pl-PL" sz="4400" dirty="0" smtClean="0"/>
            </a:br>
            <a:endParaRPr lang="pl-PL" sz="44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3429000"/>
            <a:ext cx="8229600" cy="2304256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endParaRPr lang="pl-PL" sz="4400" dirty="0" smtClean="0">
              <a:solidFill>
                <a:schemeClr val="tx1">
                  <a:lumMod val="65000"/>
                  <a:lumOff val="35000"/>
                </a:schemeClr>
              </a:solidFill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pl-PL" sz="4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Koszt całkowity projektu:</a:t>
            </a:r>
          </a:p>
          <a:p>
            <a:pPr marL="0" indent="0" algn="ctr">
              <a:buNone/>
            </a:pPr>
            <a:r>
              <a:rPr lang="pl-PL" sz="66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398 116 </a:t>
            </a:r>
            <a:r>
              <a:rPr lang="pl-PL" sz="66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PLN</a:t>
            </a:r>
            <a:endParaRPr lang="pl-PL" sz="6000" b="1" dirty="0" smtClean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68022295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536" y="908720"/>
            <a:ext cx="8280920" cy="4608512"/>
          </a:xfrm>
          <a:ln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pl-PL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 algn="ctr">
              <a:buNone/>
            </a:pPr>
            <a:r>
              <a:rPr lang="pl-PL" sz="4000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Cel projektu:</a:t>
            </a:r>
          </a:p>
          <a:p>
            <a:pPr>
              <a:buNone/>
            </a:pPr>
            <a:r>
              <a:rPr lang="pl-PL" dirty="0" smtClean="0"/>
              <a:t>	</a:t>
            </a:r>
          </a:p>
          <a:p>
            <a:pPr algn="ctr">
              <a:buNone/>
            </a:pPr>
            <a:r>
              <a:rPr lang="pl-PL" dirty="0" smtClean="0"/>
              <a:t>	</a:t>
            </a:r>
            <a:r>
              <a:rPr lang="pl-PL" sz="3200" dirty="0" smtClean="0"/>
              <a:t> </a:t>
            </a:r>
            <a:r>
              <a:rPr lang="pl-PL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itchFamily="18" charset="0"/>
              </a:rPr>
              <a:t>W ramach projektu przewiduje się:</a:t>
            </a:r>
          </a:p>
          <a:p>
            <a:pPr algn="ctr">
              <a:buFontTx/>
              <a:buChar char="-"/>
            </a:pPr>
            <a:r>
              <a:rPr lang="pl-PL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itchFamily="18" charset="0"/>
              </a:rPr>
              <a:t>m</a:t>
            </a:r>
            <a:r>
              <a:rPr lang="pl-PL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itchFamily="18" charset="0"/>
              </a:rPr>
              <a:t>iasteczko rowerowe,</a:t>
            </a:r>
          </a:p>
          <a:p>
            <a:pPr algn="ctr">
              <a:buFontTx/>
              <a:buChar char="-"/>
            </a:pPr>
            <a:r>
              <a:rPr lang="pl-PL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itchFamily="18" charset="0"/>
              </a:rPr>
              <a:t>w</a:t>
            </a:r>
            <a:r>
              <a:rPr lang="pl-PL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itchFamily="18" charset="0"/>
              </a:rPr>
              <a:t>ybieg dla psów,</a:t>
            </a:r>
          </a:p>
          <a:p>
            <a:pPr algn="ctr">
              <a:buFontTx/>
              <a:buChar char="-"/>
            </a:pPr>
            <a:r>
              <a:rPr lang="pl-PL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itchFamily="18" charset="0"/>
              </a:rPr>
              <a:t>s</a:t>
            </a:r>
            <a:r>
              <a:rPr lang="pl-PL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itchFamily="18" charset="0"/>
              </a:rPr>
              <a:t>tół do ping-ponga,</a:t>
            </a:r>
          </a:p>
          <a:p>
            <a:pPr algn="ctr">
              <a:buFontTx/>
              <a:buChar char="-"/>
            </a:pPr>
            <a:r>
              <a:rPr lang="pl-PL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itchFamily="18" charset="0"/>
              </a:rPr>
              <a:t>d</a:t>
            </a:r>
            <a:r>
              <a:rPr lang="pl-PL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itchFamily="18" charset="0"/>
              </a:rPr>
              <a:t>wa stoły do gry w karty/szachy.</a:t>
            </a:r>
          </a:p>
          <a:p>
            <a:pPr algn="ctr">
              <a:buFontTx/>
              <a:buChar char="-"/>
            </a:pPr>
            <a:r>
              <a:rPr lang="pl-PL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itchFamily="18" charset="0"/>
              </a:rPr>
              <a:t>Lokalizacja: park przy ul. Armii Krajowej.</a:t>
            </a:r>
          </a:p>
          <a:p>
            <a:pPr algn="ctr">
              <a:buFontTx/>
              <a:buChar char="-"/>
            </a:pPr>
            <a:endParaRPr lang="pl-PL" sz="3200" dirty="0" smtClean="0">
              <a:solidFill>
                <a:schemeClr val="tx1">
                  <a:lumMod val="65000"/>
                  <a:lumOff val="35000"/>
                </a:schemeClr>
              </a:solidFill>
              <a:latin typeface="Garamond" pitchFamily="18" charset="0"/>
            </a:endParaRPr>
          </a:p>
          <a:p>
            <a:pPr marL="0" indent="0" algn="ctr">
              <a:buNone/>
            </a:pPr>
            <a:endParaRPr lang="pl-PL" dirty="0" smtClean="0">
              <a:solidFill>
                <a:schemeClr val="tx1">
                  <a:lumMod val="65000"/>
                  <a:lumOff val="35000"/>
                </a:schemeClr>
              </a:solidFill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76466369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536" y="908720"/>
            <a:ext cx="8280920" cy="4608512"/>
          </a:xfrm>
          <a:ln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pl-PL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>
              <a:buFontTx/>
              <a:buChar char="-"/>
            </a:pPr>
            <a:endParaRPr lang="pl-PL" sz="3200" dirty="0" smtClean="0">
              <a:solidFill>
                <a:schemeClr val="tx1">
                  <a:lumMod val="65000"/>
                  <a:lumOff val="35000"/>
                </a:schemeClr>
              </a:solidFill>
              <a:latin typeface="Garamond" pitchFamily="18" charset="0"/>
            </a:endParaRPr>
          </a:p>
          <a:p>
            <a:pPr marL="0" indent="0" algn="ctr">
              <a:buNone/>
            </a:pPr>
            <a:endParaRPr lang="pl-PL" dirty="0" smtClean="0">
              <a:solidFill>
                <a:schemeClr val="tx1">
                  <a:lumMod val="65000"/>
                  <a:lumOff val="35000"/>
                </a:schemeClr>
              </a:solidFill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  <p:pic>
        <p:nvPicPr>
          <p:cNvPr id="4" name="Obraz 3" descr="j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6703" y="476672"/>
            <a:ext cx="7490594" cy="5373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2076466369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8424936" cy="2736304"/>
          </a:xfrm>
        </p:spPr>
        <p:txBody>
          <a:bodyPr>
            <a:normAutofit fontScale="90000"/>
          </a:bodyPr>
          <a:lstStyle/>
          <a:p>
            <a:pPr algn="ctr"/>
            <a:r>
              <a:rPr lang="pl-PL" sz="4800" dirty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/>
            </a:r>
            <a:br>
              <a:rPr lang="pl-PL" sz="4800" dirty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</a:br>
            <a:r>
              <a:rPr lang="pl-PL" sz="4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/>
            </a:r>
            <a:br>
              <a:rPr lang="pl-PL" sz="4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</a:br>
            <a:r>
              <a:rPr lang="pl-PL" sz="4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/>
            </a:r>
            <a:br>
              <a:rPr lang="pl-PL" sz="4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</a:br>
            <a:r>
              <a:rPr lang="pl-PL" sz="4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/>
            </a:r>
            <a:br>
              <a:rPr lang="pl-PL" sz="4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</a:br>
            <a:r>
              <a:rPr lang="pl-PL" sz="4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/>
            </a:r>
            <a:br>
              <a:rPr lang="pl-PL" sz="4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</a:br>
            <a:r>
              <a:rPr lang="pl-PL" sz="4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/>
            </a:r>
            <a:br>
              <a:rPr lang="pl-PL" sz="4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</a:br>
            <a:r>
              <a:rPr lang="pl-PL" sz="4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/>
            </a:r>
            <a:br>
              <a:rPr lang="pl-PL" sz="4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</a:br>
            <a:r>
              <a:rPr lang="pl-PL" sz="4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/>
            </a:r>
            <a:br>
              <a:rPr lang="pl-PL" sz="4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</a:br>
            <a:r>
              <a:rPr lang="pl-PL" sz="4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/>
            </a:r>
            <a:br>
              <a:rPr lang="pl-PL" sz="4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</a:br>
            <a:r>
              <a:rPr lang="pl-PL" sz="4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/>
            </a:r>
            <a:br>
              <a:rPr lang="pl-PL" sz="4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</a:br>
            <a:r>
              <a:rPr lang="pl-PL" sz="4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/>
            </a:r>
            <a:br>
              <a:rPr lang="pl-PL" sz="4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</a:br>
            <a:r>
              <a:rPr lang="pl-PL" sz="4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/>
            </a:r>
            <a:br>
              <a:rPr lang="pl-PL" sz="4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</a:br>
            <a:r>
              <a:rPr lang="pl-PL" sz="5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itchFamily="18" charset="0"/>
                <a:cs typeface="Arial" panose="020B0604020202020204" pitchFamily="34" charset="0"/>
              </a:rPr>
              <a:t>10</a:t>
            </a:r>
            <a:r>
              <a:rPr lang="pl-PL" sz="53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itchFamily="18" charset="0"/>
                <a:cs typeface="Arial" panose="020B0604020202020204" pitchFamily="34" charset="0"/>
              </a:rPr>
              <a:t>. </a:t>
            </a:r>
            <a:r>
              <a:rPr lang="pl-PL" sz="5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itchFamily="18" charset="0"/>
              </a:rPr>
              <a:t>„Wymiana parkietu Sali gimnastycznej w Miejskiej Szkole Podstawowej nr 9”</a:t>
            </a:r>
            <a:r>
              <a:rPr lang="pl-PL" sz="4400" dirty="0" smtClean="0"/>
              <a:t/>
            </a:r>
            <a:br>
              <a:rPr lang="pl-PL" sz="4400" dirty="0" smtClean="0"/>
            </a:br>
            <a:endParaRPr lang="pl-PL" sz="44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3429000"/>
            <a:ext cx="8229600" cy="2304256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endParaRPr lang="pl-PL" sz="4400" dirty="0" smtClean="0">
              <a:solidFill>
                <a:schemeClr val="tx1">
                  <a:lumMod val="65000"/>
                  <a:lumOff val="35000"/>
                </a:schemeClr>
              </a:solidFill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pl-PL" sz="4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Koszt całkowity projektu:</a:t>
            </a:r>
          </a:p>
          <a:p>
            <a:pPr marL="0" indent="0" algn="ctr">
              <a:buNone/>
            </a:pPr>
            <a:r>
              <a:rPr lang="pl-PL" sz="66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75 000 PLN</a:t>
            </a:r>
            <a:endParaRPr lang="pl-PL" sz="6000" b="1" dirty="0" smtClean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68022295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536" y="908720"/>
            <a:ext cx="8280920" cy="4608512"/>
          </a:xfrm>
          <a:ln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pl-PL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 algn="ctr">
              <a:buNone/>
            </a:pPr>
            <a:r>
              <a:rPr lang="pl-PL" sz="4000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Cel projektu:</a:t>
            </a:r>
          </a:p>
          <a:p>
            <a:pPr>
              <a:buNone/>
            </a:pPr>
            <a:r>
              <a:rPr lang="pl-PL" dirty="0" smtClean="0"/>
              <a:t>	</a:t>
            </a:r>
          </a:p>
          <a:p>
            <a:pPr algn="ctr">
              <a:buNone/>
            </a:pPr>
            <a:r>
              <a:rPr lang="pl-PL" dirty="0" smtClean="0"/>
              <a:t>	</a:t>
            </a:r>
            <a:r>
              <a:rPr lang="pl-PL" sz="3200" dirty="0" smtClean="0"/>
              <a:t> </a:t>
            </a:r>
            <a:r>
              <a:rPr lang="pl-PL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itchFamily="18" charset="0"/>
              </a:rPr>
              <a:t>Inwestycja ma na celu wymianę obecnie znajdującego się parkietu </a:t>
            </a:r>
            <a:r>
              <a:rPr lang="pl-PL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itchFamily="18" charset="0"/>
              </a:rPr>
              <a:t>s</a:t>
            </a:r>
            <a:r>
              <a:rPr lang="pl-PL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itchFamily="18" charset="0"/>
              </a:rPr>
              <a:t>ali gimnastycznej w Miejskiej Szkole Podstawowej nr 9.</a:t>
            </a:r>
            <a:endParaRPr lang="pl-PL" sz="3200" dirty="0" smtClean="0">
              <a:solidFill>
                <a:schemeClr val="tx1">
                  <a:lumMod val="65000"/>
                  <a:lumOff val="35000"/>
                </a:schemeClr>
              </a:solidFill>
              <a:latin typeface="Garamond" pitchFamily="18" charset="0"/>
            </a:endParaRPr>
          </a:p>
          <a:p>
            <a:pPr algn="ctr">
              <a:buFontTx/>
              <a:buChar char="-"/>
            </a:pPr>
            <a:endParaRPr lang="pl-PL" sz="3200" dirty="0" smtClean="0">
              <a:solidFill>
                <a:schemeClr val="tx1">
                  <a:lumMod val="65000"/>
                  <a:lumOff val="35000"/>
                </a:schemeClr>
              </a:solidFill>
              <a:latin typeface="Garamond" pitchFamily="18" charset="0"/>
            </a:endParaRPr>
          </a:p>
          <a:p>
            <a:pPr marL="0" indent="0" algn="ctr">
              <a:buNone/>
            </a:pPr>
            <a:endParaRPr lang="pl-PL" dirty="0" smtClean="0">
              <a:solidFill>
                <a:schemeClr val="tx1">
                  <a:lumMod val="65000"/>
                  <a:lumOff val="35000"/>
                </a:schemeClr>
              </a:solidFill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76466369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536" y="476672"/>
            <a:ext cx="8280920" cy="5472608"/>
          </a:xfrm>
          <a:ln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pl-PL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 algn="ctr">
              <a:buNone/>
            </a:pPr>
            <a:endParaRPr lang="pl-PL" dirty="0" smtClean="0">
              <a:solidFill>
                <a:schemeClr val="tx1">
                  <a:lumMod val="65000"/>
                  <a:lumOff val="35000"/>
                </a:schemeClr>
              </a:solidFill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  <p:pic>
        <p:nvPicPr>
          <p:cNvPr id="4" name="Obraz 3" descr="BO 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1844824"/>
            <a:ext cx="8062320" cy="240332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76466369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19256" cy="2304256"/>
          </a:xfrm>
        </p:spPr>
        <p:txBody>
          <a:bodyPr>
            <a:normAutofit/>
          </a:bodyPr>
          <a:lstStyle/>
          <a:p>
            <a:pPr algn="ctr"/>
            <a:r>
              <a:rPr lang="pl-PL" sz="6000" b="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Garamond" panose="02020404030301010803" pitchFamily="18" charset="0"/>
              </a:rPr>
              <a:t>OKRĘG: </a:t>
            </a:r>
            <a:r>
              <a:rPr lang="pl-PL" sz="60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Garamond" panose="02020404030301010803" pitchFamily="18" charset="0"/>
              </a:rPr>
              <a:t>JÓZEFKA</a:t>
            </a:r>
            <a:br>
              <a:rPr lang="pl-PL" sz="60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Garamond" panose="02020404030301010803" pitchFamily="18" charset="0"/>
              </a:rPr>
            </a:br>
            <a:r>
              <a:rPr lang="pl-PL" sz="60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Garamond" panose="02020404030301010803" pitchFamily="18" charset="0"/>
              </a:rPr>
              <a:t>I OŚ. </a:t>
            </a:r>
            <a:r>
              <a:rPr lang="pl-PL" sz="600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Garamond" panose="02020404030301010803" pitchFamily="18" charset="0"/>
              </a:rPr>
              <a:t>WSCHÓD</a:t>
            </a:r>
            <a:endParaRPr lang="pl-PL" sz="6000" b="1" dirty="0">
              <a:solidFill>
                <a:schemeClr val="accent3">
                  <a:lumMod val="60000"/>
                  <a:lumOff val="40000"/>
                </a:schemeClr>
              </a:solidFill>
              <a:latin typeface="Garamond" panose="02020404030301010803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536" y="2924944"/>
            <a:ext cx="8352928" cy="320121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pl-PL" sz="400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pl-PL" sz="4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</a:rPr>
              <a:t>KWOTA NA OKRĘG:</a:t>
            </a:r>
          </a:p>
          <a:p>
            <a:pPr marL="0" indent="0" algn="ctr">
              <a:buNone/>
            </a:pPr>
            <a:r>
              <a:rPr lang="pl-PL" sz="60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149 673 </a:t>
            </a:r>
            <a:r>
              <a:rPr lang="pl-PL" sz="60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PLN</a:t>
            </a:r>
            <a:endParaRPr lang="pl-PL" sz="5400" b="1" dirty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46856853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/>
          <a:lstStyle/>
          <a:p>
            <a:pPr marL="0" indent="0" algn="ctr">
              <a:buNone/>
            </a:pPr>
            <a:endParaRPr lang="pl-PL" dirty="0" smtClean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pl-PL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pl-PL" sz="4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LICZBA PROPOZYCJI PROJEKTÓW DLA OKRĘGU:</a:t>
            </a:r>
            <a:endParaRPr lang="pl-PL" sz="4400" dirty="0">
              <a:solidFill>
                <a:schemeClr val="tx1">
                  <a:lumMod val="65000"/>
                  <a:lumOff val="35000"/>
                </a:schemeClr>
              </a:solidFill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pl-PL" dirty="0">
              <a:solidFill>
                <a:schemeClr val="tx1">
                  <a:lumMod val="50000"/>
                  <a:lumOff val="50000"/>
                </a:schemeClr>
              </a:solidFill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pl-PL" sz="60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cs typeface="Arial" panose="020B0604020202020204" pitchFamily="34" charset="0"/>
              </a:rPr>
              <a:t>5</a:t>
            </a:r>
            <a:r>
              <a:rPr lang="pl-PL" sz="60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cs typeface="Arial" panose="020B0604020202020204" pitchFamily="34" charset="0"/>
              </a:rPr>
              <a:t> PROJEKTÓW</a:t>
            </a:r>
            <a:endParaRPr lang="pl-PL" sz="6000" b="1" dirty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l-PL" dirty="0" smtClean="0"/>
          </a:p>
        </p:txBody>
      </p:sp>
    </p:spTree>
    <p:extLst>
      <p:ext uri="{BB962C8B-B14F-4D97-AF65-F5344CB8AC3E}">
        <p14:creationId xmlns="" xmlns:p14="http://schemas.microsoft.com/office/powerpoint/2010/main" val="1552398293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8424936" cy="3168352"/>
          </a:xfrm>
        </p:spPr>
        <p:txBody>
          <a:bodyPr>
            <a:normAutofit/>
          </a:bodyPr>
          <a:lstStyle/>
          <a:p>
            <a:pPr algn="ctr"/>
            <a:r>
              <a:rPr lang="pl-PL" sz="4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1</a:t>
            </a:r>
            <a:r>
              <a:rPr lang="pl-PL" sz="4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. </a:t>
            </a:r>
            <a:r>
              <a:rPr lang="pl-PL" sz="4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Montaż około 40 ulicznych koszy na śmieci na </a:t>
            </a:r>
            <a:r>
              <a:rPr lang="pl-PL" sz="48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Józefce</a:t>
            </a:r>
            <a:r>
              <a:rPr lang="pl-PL" sz="4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/>
            </a:r>
            <a:br>
              <a:rPr lang="pl-PL" sz="4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</a:br>
            <a:r>
              <a:rPr lang="pl-PL" sz="4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i osiedlu Wschód</a:t>
            </a:r>
            <a:r>
              <a:rPr lang="pl-PL" sz="4400" dirty="0" smtClean="0"/>
              <a:t/>
            </a:r>
            <a:br>
              <a:rPr lang="pl-PL" sz="4400" dirty="0" smtClean="0"/>
            </a:br>
            <a:endParaRPr lang="pl-PL" sz="48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2564904"/>
            <a:ext cx="8229600" cy="356125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pl-PL" sz="4400" b="1" dirty="0" smtClean="0">
              <a:solidFill>
                <a:schemeClr val="tx1">
                  <a:lumMod val="65000"/>
                  <a:lumOff val="35000"/>
                </a:schemeClr>
              </a:solidFill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pl-PL" sz="4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Koszt całkowity projektu:</a:t>
            </a:r>
          </a:p>
          <a:p>
            <a:pPr marL="0" indent="0" algn="ctr">
              <a:buNone/>
            </a:pPr>
            <a:r>
              <a:rPr lang="pl-PL" sz="60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24 000 </a:t>
            </a:r>
            <a:r>
              <a:rPr lang="pl-PL" sz="60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PLN</a:t>
            </a:r>
            <a:endParaRPr lang="pl-PL" sz="5400" b="1" dirty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68022295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/>
          <a:lstStyle/>
          <a:p>
            <a:pPr marL="0" indent="0" algn="ctr">
              <a:buNone/>
            </a:pPr>
            <a:endParaRPr lang="pl-PL" dirty="0" smtClean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pl-PL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pl-PL" sz="4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LICZBA PROPOZYCJI PROJEKTÓW DLA OKRĘGU:</a:t>
            </a:r>
            <a:endParaRPr lang="pl-PL" sz="4400" dirty="0">
              <a:solidFill>
                <a:schemeClr val="tx1">
                  <a:lumMod val="65000"/>
                  <a:lumOff val="35000"/>
                </a:schemeClr>
              </a:solidFill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pl-PL" dirty="0">
              <a:solidFill>
                <a:schemeClr val="tx1">
                  <a:lumMod val="50000"/>
                  <a:lumOff val="50000"/>
                </a:schemeClr>
              </a:solidFill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pl-PL" sz="60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cs typeface="Arial" panose="020B0604020202020204" pitchFamily="34" charset="0"/>
              </a:rPr>
              <a:t>9</a:t>
            </a:r>
            <a:r>
              <a:rPr lang="pl-PL" sz="60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pl-PL" sz="60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cs typeface="Arial" panose="020B0604020202020204" pitchFamily="34" charset="0"/>
              </a:rPr>
              <a:t>PROJEKTÓW + </a:t>
            </a:r>
            <a:br>
              <a:rPr lang="pl-PL" sz="60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cs typeface="Arial" panose="020B0604020202020204" pitchFamily="34" charset="0"/>
              </a:rPr>
            </a:br>
            <a:r>
              <a:rPr lang="pl-PL" sz="60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cs typeface="Arial" panose="020B0604020202020204" pitchFamily="34" charset="0"/>
              </a:rPr>
              <a:t>1 PONADLOKALNY</a:t>
            </a:r>
            <a:endParaRPr lang="pl-PL" sz="6000" b="1" dirty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l-PL" dirty="0" smtClean="0"/>
          </a:p>
        </p:txBody>
      </p:sp>
    </p:spTree>
    <p:extLst>
      <p:ext uri="{BB962C8B-B14F-4D97-AF65-F5344CB8AC3E}">
        <p14:creationId xmlns="" xmlns:p14="http://schemas.microsoft.com/office/powerpoint/2010/main" val="1552398293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11560" y="620688"/>
            <a:ext cx="8075240" cy="496855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pl-PL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 algn="ctr">
              <a:buNone/>
            </a:pPr>
            <a:r>
              <a:rPr lang="pl-PL" sz="40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Cel projektu:</a:t>
            </a:r>
          </a:p>
          <a:p>
            <a:pPr marL="0" indent="0" algn="ctr">
              <a:buNone/>
            </a:pPr>
            <a:endParaRPr lang="pl-PL" sz="4000" dirty="0" smtClean="0">
              <a:solidFill>
                <a:schemeClr val="tx1">
                  <a:lumMod val="65000"/>
                  <a:lumOff val="35000"/>
                </a:schemeClr>
              </a:solidFill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pPr algn="ctr">
              <a:buNone/>
            </a:pPr>
            <a:r>
              <a:rPr lang="pl-PL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itchFamily="18" charset="0"/>
              </a:rPr>
              <a:t>Projekt </a:t>
            </a:r>
            <a:r>
              <a:rPr lang="pl-PL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itchFamily="18" charset="0"/>
              </a:rPr>
              <a:t>zakłada montaż około 40 ulicznych koszy na śmieci na ulicach okręgu </a:t>
            </a:r>
            <a:r>
              <a:rPr lang="pl-PL" sz="3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itchFamily="18" charset="0"/>
              </a:rPr>
              <a:t>Józefka</a:t>
            </a:r>
            <a:r>
              <a:rPr lang="pl-PL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itchFamily="18" charset="0"/>
              </a:rPr>
              <a:t> i Oś. Wschód.</a:t>
            </a:r>
            <a:endParaRPr lang="pl-PL" sz="3200" dirty="0" smtClean="0">
              <a:solidFill>
                <a:schemeClr val="tx1">
                  <a:lumMod val="65000"/>
                  <a:lumOff val="35000"/>
                </a:schemeClr>
              </a:solidFill>
              <a:latin typeface="Garamond" pitchFamily="18" charset="0"/>
            </a:endParaRPr>
          </a:p>
          <a:p>
            <a:pPr algn="ctr">
              <a:buFontTx/>
              <a:buChar char="-"/>
            </a:pPr>
            <a:endParaRPr lang="pl-PL" sz="3200" dirty="0" smtClean="0">
              <a:solidFill>
                <a:schemeClr val="tx1">
                  <a:lumMod val="65000"/>
                  <a:lumOff val="35000"/>
                </a:schemeClr>
              </a:solidFill>
              <a:latin typeface="Garamond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63567313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1196752"/>
            <a:ext cx="8424936" cy="1800200"/>
          </a:xfrm>
        </p:spPr>
        <p:txBody>
          <a:bodyPr>
            <a:normAutofit fontScale="90000"/>
          </a:bodyPr>
          <a:lstStyle/>
          <a:p>
            <a:pPr algn="ctr"/>
            <a:r>
              <a:rPr lang="pl-PL" sz="4800" dirty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/>
            </a:r>
            <a:br>
              <a:rPr lang="pl-PL" sz="4800" dirty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</a:br>
            <a:r>
              <a:rPr lang="pl-PL" sz="4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/>
            </a:r>
            <a:br>
              <a:rPr lang="pl-PL" sz="4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</a:br>
            <a:r>
              <a:rPr lang="pl-PL" sz="4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/>
            </a:r>
            <a:br>
              <a:rPr lang="pl-PL" sz="4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</a:br>
            <a:r>
              <a:rPr lang="pl-PL" sz="4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/>
            </a:r>
            <a:br>
              <a:rPr lang="pl-PL" sz="4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</a:br>
            <a:r>
              <a:rPr lang="pl-PL" sz="4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/>
            </a:r>
            <a:br>
              <a:rPr lang="pl-PL" sz="4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</a:br>
            <a:r>
              <a:rPr lang="pl-PL" sz="7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2</a:t>
            </a:r>
            <a:r>
              <a:rPr lang="pl-PL" sz="73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. </a:t>
            </a:r>
            <a:r>
              <a:rPr lang="pl-PL" sz="73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Chodnik</a:t>
            </a:r>
            <a:r>
              <a:rPr lang="pl-PL" sz="6000" dirty="0" smtClean="0"/>
              <a:t/>
            </a:r>
            <a:br>
              <a:rPr lang="pl-PL" sz="6000" dirty="0" smtClean="0"/>
            </a:br>
            <a:endParaRPr lang="pl-PL" sz="48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2852937"/>
            <a:ext cx="8229600" cy="309634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pl-PL" sz="4400" dirty="0" smtClean="0">
              <a:solidFill>
                <a:schemeClr val="tx1">
                  <a:lumMod val="65000"/>
                  <a:lumOff val="35000"/>
                </a:schemeClr>
              </a:solidFill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pl-PL" sz="4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Koszt całkowity projektu:</a:t>
            </a:r>
          </a:p>
          <a:p>
            <a:pPr marL="0" indent="0" algn="ctr">
              <a:buNone/>
            </a:pPr>
            <a:r>
              <a:rPr lang="pl-PL" sz="66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130 000 </a:t>
            </a:r>
            <a:r>
              <a:rPr lang="pl-PL" sz="66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PLN</a:t>
            </a:r>
            <a:endParaRPr lang="pl-PL" sz="6000" b="1" dirty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68022295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536" y="620688"/>
            <a:ext cx="8280920" cy="5256584"/>
          </a:xfrm>
          <a:ln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pl-PL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 algn="ctr">
              <a:buNone/>
            </a:pPr>
            <a:r>
              <a:rPr lang="pl-PL" sz="4000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Cel projektu:</a:t>
            </a:r>
          </a:p>
          <a:p>
            <a:pPr>
              <a:buNone/>
            </a:pPr>
            <a:r>
              <a:rPr lang="pl-PL" dirty="0" smtClean="0"/>
              <a:t>	</a:t>
            </a:r>
          </a:p>
          <a:p>
            <a:pPr algn="ctr">
              <a:buNone/>
            </a:pPr>
            <a:r>
              <a:rPr lang="pl-PL" dirty="0" smtClean="0"/>
              <a:t>	</a:t>
            </a:r>
            <a:r>
              <a:rPr lang="pl-PL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itchFamily="18" charset="0"/>
              </a:rPr>
              <a:t>Propozycja projektu zakłada </a:t>
            </a:r>
            <a:r>
              <a:rPr lang="pl-PL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itchFamily="18" charset="0"/>
              </a:rPr>
              <a:t>bezpieczny</a:t>
            </a:r>
            <a:br>
              <a:rPr lang="pl-PL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itchFamily="18" charset="0"/>
              </a:rPr>
            </a:br>
            <a:r>
              <a:rPr lang="pl-PL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itchFamily="18" charset="0"/>
              </a:rPr>
              <a:t>i bardziej funkcjonalny chodnik wzdłuż ulicy Kamiennej na osiedlu </a:t>
            </a:r>
            <a:r>
              <a:rPr lang="pl-PL" sz="3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itchFamily="18" charset="0"/>
              </a:rPr>
              <a:t>Józefka</a:t>
            </a:r>
            <a:r>
              <a:rPr lang="pl-PL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itchFamily="18" charset="0"/>
              </a:rPr>
              <a:t>.</a:t>
            </a:r>
            <a:endParaRPr lang="pl-PL" sz="3200" dirty="0" smtClean="0">
              <a:solidFill>
                <a:schemeClr val="tx1">
                  <a:lumMod val="65000"/>
                  <a:lumOff val="35000"/>
                </a:schemeClr>
              </a:solidFill>
              <a:latin typeface="Garamond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76466369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j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01725" y="900906"/>
            <a:ext cx="6867525" cy="4695825"/>
          </a:xfrm>
          <a:ln>
            <a:solidFill>
              <a:schemeClr val="accent3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="" xmlns:p14="http://schemas.microsoft.com/office/powerpoint/2010/main" val="2076466369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1196752"/>
            <a:ext cx="8424936" cy="2016224"/>
          </a:xfrm>
        </p:spPr>
        <p:txBody>
          <a:bodyPr>
            <a:normAutofit fontScale="90000"/>
          </a:bodyPr>
          <a:lstStyle/>
          <a:p>
            <a:pPr algn="ctr"/>
            <a:r>
              <a:rPr lang="pl-PL" sz="4800" dirty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/>
            </a:r>
            <a:br>
              <a:rPr lang="pl-PL" sz="4800" dirty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</a:br>
            <a:r>
              <a:rPr lang="pl-PL" sz="4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/>
            </a:r>
            <a:br>
              <a:rPr lang="pl-PL" sz="4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</a:br>
            <a:r>
              <a:rPr lang="pl-PL" sz="4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/>
            </a:r>
            <a:br>
              <a:rPr lang="pl-PL" sz="4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</a:br>
            <a:r>
              <a:rPr lang="pl-PL" sz="4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/>
            </a:r>
            <a:br>
              <a:rPr lang="pl-PL" sz="4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</a:br>
            <a:r>
              <a:rPr lang="pl-PL" sz="4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/>
            </a:r>
            <a:br>
              <a:rPr lang="pl-PL" sz="4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</a:br>
            <a:r>
              <a:rPr lang="pl-PL" sz="6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3</a:t>
            </a:r>
            <a:r>
              <a:rPr lang="pl-PL" sz="67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. „Parkiety nowe”</a:t>
            </a:r>
            <a:r>
              <a:rPr lang="pl-PL" sz="6000" dirty="0" smtClean="0"/>
              <a:t/>
            </a:r>
            <a:br>
              <a:rPr lang="pl-PL" sz="6000" dirty="0" smtClean="0"/>
            </a:br>
            <a:endParaRPr lang="pl-PL" sz="48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2852937"/>
            <a:ext cx="8229600" cy="309634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pl-PL" sz="4400" dirty="0" smtClean="0">
              <a:solidFill>
                <a:schemeClr val="tx1">
                  <a:lumMod val="65000"/>
                  <a:lumOff val="35000"/>
                </a:schemeClr>
              </a:solidFill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pl-PL" sz="4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Koszt całkowity projektu:</a:t>
            </a:r>
          </a:p>
          <a:p>
            <a:pPr marL="0" indent="0" algn="ctr">
              <a:buNone/>
            </a:pPr>
            <a:r>
              <a:rPr lang="pl-PL" sz="66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100 000 </a:t>
            </a:r>
            <a:r>
              <a:rPr lang="pl-PL" sz="66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PLN</a:t>
            </a:r>
            <a:endParaRPr lang="pl-PL" sz="6000" b="1" dirty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68022295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536" y="620688"/>
            <a:ext cx="8280920" cy="5256584"/>
          </a:xfrm>
          <a:ln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pl-PL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 algn="ctr">
              <a:buNone/>
            </a:pPr>
            <a:r>
              <a:rPr lang="pl-PL" sz="4000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Cel projektu:</a:t>
            </a:r>
          </a:p>
          <a:p>
            <a:pPr>
              <a:buNone/>
            </a:pPr>
            <a:r>
              <a:rPr lang="pl-PL" dirty="0" smtClean="0"/>
              <a:t>	</a:t>
            </a:r>
          </a:p>
          <a:p>
            <a:pPr algn="ctr">
              <a:buNone/>
            </a:pPr>
            <a:r>
              <a:rPr lang="pl-PL" dirty="0" smtClean="0"/>
              <a:t>	</a:t>
            </a:r>
            <a:r>
              <a:rPr lang="pl-PL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itchFamily="18" charset="0"/>
              </a:rPr>
              <a:t>Projekt obejmuje renowację parkietów w pięciu salach dla 125 przedszkolaków Miejskiego Przedszkola nr 8 w Piekarach Śląskich, które podniesie standard i walory estetyczne przedszkola oraz spełni wszystkie wymogi sanitarne.</a:t>
            </a:r>
            <a:endParaRPr lang="pl-PL" sz="3200" dirty="0" smtClean="0">
              <a:solidFill>
                <a:schemeClr val="tx1">
                  <a:lumMod val="65000"/>
                  <a:lumOff val="35000"/>
                </a:schemeClr>
              </a:solidFill>
              <a:latin typeface="Garamond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76466369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424936" cy="3096344"/>
          </a:xfrm>
        </p:spPr>
        <p:txBody>
          <a:bodyPr>
            <a:normAutofit fontScale="90000"/>
          </a:bodyPr>
          <a:lstStyle/>
          <a:p>
            <a:pPr algn="ctr"/>
            <a:r>
              <a:rPr lang="pl-PL" sz="4800" dirty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/>
            </a:r>
            <a:br>
              <a:rPr lang="pl-PL" sz="4800" dirty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</a:br>
            <a:r>
              <a:rPr lang="pl-PL" sz="4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/>
            </a:r>
            <a:br>
              <a:rPr lang="pl-PL" sz="4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</a:br>
            <a:r>
              <a:rPr lang="pl-PL" sz="4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/>
            </a:r>
            <a:br>
              <a:rPr lang="pl-PL" sz="4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</a:br>
            <a:r>
              <a:rPr lang="pl-PL" sz="4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/>
            </a:r>
            <a:br>
              <a:rPr lang="pl-PL" sz="4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</a:br>
            <a:r>
              <a:rPr lang="pl-PL" sz="4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/>
            </a:r>
            <a:br>
              <a:rPr lang="pl-PL" sz="4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</a:br>
            <a:r>
              <a:rPr lang="pl-PL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4</a:t>
            </a:r>
            <a:r>
              <a:rPr lang="pl-PL" sz="6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. „Ogródek rekreacyjny” przy Starym Sadzie</a:t>
            </a:r>
            <a:r>
              <a:rPr lang="pl-PL" sz="6000" dirty="0" smtClean="0"/>
              <a:t/>
            </a:r>
            <a:br>
              <a:rPr lang="pl-PL" sz="6000" dirty="0" smtClean="0"/>
            </a:br>
            <a:endParaRPr lang="pl-PL" sz="48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2852937"/>
            <a:ext cx="8229600" cy="309634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pl-PL" sz="4400" dirty="0" smtClean="0">
              <a:solidFill>
                <a:schemeClr val="tx1">
                  <a:lumMod val="65000"/>
                  <a:lumOff val="35000"/>
                </a:schemeClr>
              </a:solidFill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pl-PL" sz="4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Koszt całkowity projektu:</a:t>
            </a:r>
          </a:p>
          <a:p>
            <a:pPr marL="0" indent="0" algn="ctr">
              <a:buNone/>
            </a:pPr>
            <a:r>
              <a:rPr lang="pl-PL" sz="66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149 673 PLN</a:t>
            </a:r>
            <a:endParaRPr lang="pl-PL" sz="6000" b="1" dirty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68022295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536" y="980728"/>
            <a:ext cx="8280920" cy="4896544"/>
          </a:xfrm>
          <a:ln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pl-PL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 algn="ctr">
              <a:buNone/>
            </a:pPr>
            <a:r>
              <a:rPr lang="pl-PL" sz="4000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Cel projektu:</a:t>
            </a:r>
          </a:p>
          <a:p>
            <a:pPr>
              <a:buNone/>
            </a:pPr>
            <a:r>
              <a:rPr lang="pl-PL" dirty="0" smtClean="0"/>
              <a:t>	</a:t>
            </a:r>
          </a:p>
          <a:p>
            <a:pPr algn="ctr">
              <a:buNone/>
            </a:pPr>
            <a:r>
              <a:rPr lang="pl-PL" dirty="0" smtClean="0"/>
              <a:t>	</a:t>
            </a:r>
            <a:r>
              <a:rPr lang="pl-PL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itchFamily="18" charset="0"/>
              </a:rPr>
              <a:t>Projekt zakłada budowę placu zabaw dla dzieci oraz montaż elementów siłowni zewnętrznej.</a:t>
            </a:r>
            <a:endParaRPr lang="pl-PL" sz="3200" dirty="0" smtClean="0">
              <a:solidFill>
                <a:schemeClr val="tx1">
                  <a:lumMod val="65000"/>
                  <a:lumOff val="35000"/>
                </a:schemeClr>
              </a:solidFill>
              <a:latin typeface="Garamond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76466369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j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96963" y="985837"/>
            <a:ext cx="6877050" cy="4886325"/>
          </a:xfrm>
          <a:ln>
            <a:solidFill>
              <a:schemeClr val="accent3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="" xmlns:p14="http://schemas.microsoft.com/office/powerpoint/2010/main" val="2076466369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424936" cy="3240360"/>
          </a:xfrm>
        </p:spPr>
        <p:txBody>
          <a:bodyPr>
            <a:normAutofit fontScale="90000"/>
          </a:bodyPr>
          <a:lstStyle/>
          <a:p>
            <a:pPr algn="ctr"/>
            <a:r>
              <a:rPr lang="pl-PL" sz="4800" dirty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/>
            </a:r>
            <a:br>
              <a:rPr lang="pl-PL" sz="4800" dirty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</a:br>
            <a:r>
              <a:rPr lang="pl-PL" sz="4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/>
            </a:r>
            <a:br>
              <a:rPr lang="pl-PL" sz="4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</a:br>
            <a:r>
              <a:rPr lang="pl-PL" sz="4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/>
            </a:r>
            <a:br>
              <a:rPr lang="pl-PL" sz="4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</a:br>
            <a:r>
              <a:rPr lang="pl-PL" sz="4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/>
            </a:r>
            <a:br>
              <a:rPr lang="pl-PL" sz="4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</a:br>
            <a:r>
              <a:rPr lang="pl-PL" sz="4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/>
            </a:r>
            <a:br>
              <a:rPr lang="pl-PL" sz="4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</a:br>
            <a:r>
              <a:rPr lang="pl-PL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5</a:t>
            </a:r>
            <a:r>
              <a:rPr lang="pl-PL" sz="6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. Modernizacja Filii nr 9 Miejskiej Biblioteki Publicznej</a:t>
            </a:r>
            <a:r>
              <a:rPr lang="pl-PL" sz="6000" dirty="0" smtClean="0"/>
              <a:t/>
            </a:r>
            <a:br>
              <a:rPr lang="pl-PL" sz="6000" dirty="0" smtClean="0"/>
            </a:br>
            <a:endParaRPr lang="pl-PL" sz="48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2852937"/>
            <a:ext cx="8229600" cy="309634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pl-PL" sz="4400" dirty="0" smtClean="0">
              <a:solidFill>
                <a:schemeClr val="tx1">
                  <a:lumMod val="65000"/>
                  <a:lumOff val="35000"/>
                </a:schemeClr>
              </a:solidFill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pl-PL" sz="4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Koszt całkowity projektu:</a:t>
            </a:r>
          </a:p>
          <a:p>
            <a:pPr marL="0" indent="0" algn="ctr">
              <a:buNone/>
            </a:pPr>
            <a:r>
              <a:rPr lang="pl-PL" sz="66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9</a:t>
            </a:r>
            <a:r>
              <a:rPr lang="pl-PL" sz="66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0 000 </a:t>
            </a:r>
            <a:r>
              <a:rPr lang="pl-PL" sz="66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PLN</a:t>
            </a:r>
            <a:endParaRPr lang="pl-PL" sz="6000" b="1" dirty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68022295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424936" cy="3240360"/>
          </a:xfrm>
        </p:spPr>
        <p:txBody>
          <a:bodyPr>
            <a:normAutofit/>
          </a:bodyPr>
          <a:lstStyle/>
          <a:p>
            <a:pPr algn="ctr"/>
            <a:r>
              <a:rPr lang="pl-PL" sz="4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1</a:t>
            </a:r>
            <a:r>
              <a:rPr lang="pl-PL" sz="4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. RATUJĄC WASZE ŻYCIE – Ochotnicza Straż Pożarna</a:t>
            </a:r>
            <a:br>
              <a:rPr lang="pl-PL" sz="4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</a:br>
            <a:r>
              <a:rPr lang="pl-PL" sz="4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w Brzezinach Śląskich</a:t>
            </a:r>
            <a:r>
              <a:rPr lang="pl-PL" sz="4400" dirty="0" smtClean="0"/>
              <a:t/>
            </a:r>
            <a:br>
              <a:rPr lang="pl-PL" sz="4400" dirty="0" smtClean="0"/>
            </a:br>
            <a:endParaRPr lang="pl-PL" sz="48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2564904"/>
            <a:ext cx="8229600" cy="356125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pl-PL" sz="4400" b="1" dirty="0" smtClean="0">
              <a:solidFill>
                <a:schemeClr val="tx1">
                  <a:lumMod val="65000"/>
                  <a:lumOff val="35000"/>
                </a:schemeClr>
              </a:solidFill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pl-PL" sz="4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Koszt całkowity projektu:</a:t>
            </a:r>
            <a:br>
              <a:rPr lang="pl-PL" sz="4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</a:br>
            <a:r>
              <a:rPr lang="pl-PL" sz="4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46 500PLN, dla Okręgu:</a:t>
            </a:r>
          </a:p>
          <a:p>
            <a:pPr marL="0" indent="0" algn="ctr">
              <a:buNone/>
            </a:pPr>
            <a:r>
              <a:rPr lang="pl-PL" sz="60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9 300 PLN</a:t>
            </a:r>
          </a:p>
        </p:txBody>
      </p:sp>
    </p:spTree>
    <p:extLst>
      <p:ext uri="{BB962C8B-B14F-4D97-AF65-F5344CB8AC3E}">
        <p14:creationId xmlns="" xmlns:p14="http://schemas.microsoft.com/office/powerpoint/2010/main" val="768022295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536" y="620688"/>
            <a:ext cx="8280920" cy="5256584"/>
          </a:xfrm>
          <a:ln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pl-PL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 algn="ctr">
              <a:buNone/>
            </a:pPr>
            <a:r>
              <a:rPr lang="pl-PL" sz="4000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Cel projektu:</a:t>
            </a:r>
          </a:p>
          <a:p>
            <a:pPr>
              <a:buNone/>
            </a:pPr>
            <a:r>
              <a:rPr lang="pl-PL" dirty="0" smtClean="0"/>
              <a:t>	</a:t>
            </a:r>
          </a:p>
          <a:p>
            <a:pPr algn="ctr">
              <a:buNone/>
            </a:pPr>
            <a:r>
              <a:rPr lang="pl-PL" dirty="0" smtClean="0"/>
              <a:t>	</a:t>
            </a:r>
            <a:r>
              <a:rPr lang="pl-PL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itchFamily="18" charset="0"/>
              </a:rPr>
              <a:t>Celem projektu jest modernizacja lokalu Filii nr 9 Miejskiej Biblioteki Publicznej w dzielnicy </a:t>
            </a:r>
            <a:r>
              <a:rPr lang="pl-PL" sz="3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itchFamily="18" charset="0"/>
              </a:rPr>
              <a:t>Józefka</a:t>
            </a:r>
            <a:r>
              <a:rPr lang="pl-PL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itchFamily="18" charset="0"/>
              </a:rPr>
              <a:t>. W ramach projektu przewiduje się:</a:t>
            </a:r>
          </a:p>
          <a:p>
            <a:pPr algn="ctr">
              <a:buFontTx/>
              <a:buChar char="-"/>
            </a:pPr>
            <a:r>
              <a:rPr lang="pl-PL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itchFamily="18" charset="0"/>
              </a:rPr>
              <a:t>w</a:t>
            </a:r>
            <a:r>
              <a:rPr lang="pl-PL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itchFamily="18" charset="0"/>
              </a:rPr>
              <a:t>ymianę wyposażenia,</a:t>
            </a:r>
          </a:p>
          <a:p>
            <a:pPr algn="ctr">
              <a:buFontTx/>
              <a:buChar char="-"/>
            </a:pPr>
            <a:r>
              <a:rPr lang="pl-PL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itchFamily="18" charset="0"/>
              </a:rPr>
              <a:t>w</a:t>
            </a:r>
            <a:r>
              <a:rPr lang="pl-PL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itchFamily="18" charset="0"/>
              </a:rPr>
              <a:t>ymianę drzwi,</a:t>
            </a:r>
          </a:p>
          <a:p>
            <a:pPr algn="ctr">
              <a:buFontTx/>
              <a:buChar char="-"/>
            </a:pPr>
            <a:r>
              <a:rPr lang="pl-PL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itchFamily="18" charset="0"/>
              </a:rPr>
              <a:t>g</a:t>
            </a:r>
            <a:r>
              <a:rPr lang="pl-PL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itchFamily="18" charset="0"/>
              </a:rPr>
              <a:t>eneralny remont zapadającej się podłogi.</a:t>
            </a:r>
            <a:endParaRPr lang="pl-PL" sz="3200" dirty="0" smtClean="0">
              <a:solidFill>
                <a:schemeClr val="tx1">
                  <a:lumMod val="65000"/>
                  <a:lumOff val="35000"/>
                </a:schemeClr>
              </a:solidFill>
              <a:latin typeface="Garamond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76466369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ctrTitle"/>
          </p:nvPr>
        </p:nvSpPr>
        <p:spPr>
          <a:xfrm>
            <a:off x="827584" y="1052736"/>
            <a:ext cx="7700392" cy="2016224"/>
          </a:xfrm>
        </p:spPr>
        <p:txBody>
          <a:bodyPr>
            <a:normAutofit/>
          </a:bodyPr>
          <a:lstStyle/>
          <a:p>
            <a:pPr algn="ctr"/>
            <a:r>
              <a:rPr lang="pl-PL" sz="8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Dziękuję !</a:t>
            </a:r>
            <a:endParaRPr lang="pl-PL" sz="8000" b="1" dirty="0">
              <a:solidFill>
                <a:schemeClr val="tx1">
                  <a:lumMod val="65000"/>
                  <a:lumOff val="35000"/>
                </a:schemeClr>
              </a:solidFill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  <p:pic>
        <p:nvPicPr>
          <p:cNvPr id="5" name="Obraz 4"/>
          <p:cNvPicPr/>
          <p:nvPr/>
        </p:nvPicPr>
        <p:blipFill>
          <a:blip r:embed="rId2" cstate="print"/>
          <a:stretch/>
        </p:blipFill>
        <p:spPr>
          <a:xfrm>
            <a:off x="395536" y="3861048"/>
            <a:ext cx="3960440" cy="1944216"/>
          </a:xfrm>
          <a:prstGeom prst="rect">
            <a:avLst/>
          </a:prstGeom>
          <a:ln>
            <a:noFill/>
          </a:ln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9546" y="4149080"/>
            <a:ext cx="4106549" cy="12241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1207660430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11560" y="620688"/>
            <a:ext cx="8075240" cy="576064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pl-PL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 algn="ctr">
              <a:buNone/>
            </a:pPr>
            <a:r>
              <a:rPr lang="pl-PL" sz="40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Cel projektu:</a:t>
            </a:r>
          </a:p>
          <a:p>
            <a:pPr marL="0" indent="0" algn="ctr">
              <a:buNone/>
            </a:pPr>
            <a:endParaRPr lang="pl-PL" sz="4000" dirty="0" smtClean="0">
              <a:solidFill>
                <a:schemeClr val="tx1">
                  <a:lumMod val="65000"/>
                  <a:lumOff val="35000"/>
                </a:schemeClr>
              </a:solidFill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pPr algn="ctr">
              <a:buNone/>
            </a:pPr>
            <a:r>
              <a:rPr lang="pl-PL" sz="3200" dirty="0" smtClean="0"/>
              <a:t>	</a:t>
            </a:r>
            <a:r>
              <a:rPr lang="pl-PL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itchFamily="18" charset="0"/>
              </a:rPr>
              <a:t>Projekt dotyczy zakupu sprzętu pomocniczego niezbędnego w pracy strażaków.</a:t>
            </a:r>
          </a:p>
        </p:txBody>
      </p:sp>
    </p:spTree>
    <p:extLst>
      <p:ext uri="{BB962C8B-B14F-4D97-AF65-F5344CB8AC3E}">
        <p14:creationId xmlns="" xmlns:p14="http://schemas.microsoft.com/office/powerpoint/2010/main" val="1963567313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424936" cy="3384376"/>
          </a:xfrm>
        </p:spPr>
        <p:txBody>
          <a:bodyPr>
            <a:normAutofit/>
          </a:bodyPr>
          <a:lstStyle/>
          <a:p>
            <a:pPr algn="ctr"/>
            <a:r>
              <a:rPr lang="pl-PL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2</a:t>
            </a:r>
            <a:r>
              <a:rPr lang="pl-PL" sz="6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. </a:t>
            </a:r>
            <a:r>
              <a:rPr lang="pl-PL" sz="6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Plac zabaw dla przedszkolaków</a:t>
            </a:r>
            <a:r>
              <a:rPr lang="pl-PL" sz="4400" dirty="0" smtClean="0"/>
              <a:t/>
            </a:r>
            <a:br>
              <a:rPr lang="pl-PL" sz="4400" dirty="0" smtClean="0"/>
            </a:br>
            <a:endParaRPr lang="pl-PL" sz="48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2564904"/>
            <a:ext cx="8229600" cy="3561259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endParaRPr lang="pl-PL" sz="4400" dirty="0" smtClean="0">
              <a:solidFill>
                <a:schemeClr val="tx1">
                  <a:lumMod val="65000"/>
                  <a:lumOff val="35000"/>
                </a:schemeClr>
              </a:solidFill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pl-PL" sz="4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Koszt całkowity </a:t>
            </a:r>
            <a:r>
              <a:rPr lang="pl-PL" sz="4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projektu:</a:t>
            </a:r>
            <a:endParaRPr lang="pl-PL" sz="4400" dirty="0" smtClean="0">
              <a:solidFill>
                <a:schemeClr val="tx1">
                  <a:lumMod val="65000"/>
                  <a:lumOff val="35000"/>
                </a:schemeClr>
              </a:solidFill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pl-PL" sz="60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250</a:t>
            </a:r>
            <a:r>
              <a:rPr lang="pl-PL" sz="60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 </a:t>
            </a:r>
            <a:r>
              <a:rPr lang="pl-PL" sz="60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000PLN</a:t>
            </a:r>
          </a:p>
        </p:txBody>
      </p:sp>
    </p:spTree>
    <p:extLst>
      <p:ext uri="{BB962C8B-B14F-4D97-AF65-F5344CB8AC3E}">
        <p14:creationId xmlns="" xmlns:p14="http://schemas.microsoft.com/office/powerpoint/2010/main" val="768022295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11560" y="404664"/>
            <a:ext cx="8075240" cy="5256584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pl-PL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 algn="ctr">
              <a:buNone/>
            </a:pPr>
            <a:r>
              <a:rPr lang="pl-PL" sz="40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Cel projektu:</a:t>
            </a:r>
          </a:p>
          <a:p>
            <a:pPr marL="0" indent="0" algn="ctr">
              <a:buNone/>
            </a:pPr>
            <a:endParaRPr lang="pl-PL" sz="4000" dirty="0" smtClean="0">
              <a:solidFill>
                <a:schemeClr val="tx1">
                  <a:lumMod val="65000"/>
                  <a:lumOff val="35000"/>
                </a:schemeClr>
              </a:solidFill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pPr algn="ctr">
              <a:buNone/>
            </a:pPr>
            <a:r>
              <a:rPr lang="pl-PL" sz="3200" dirty="0" smtClean="0"/>
              <a:t>	</a:t>
            </a:r>
            <a:r>
              <a:rPr lang="pl-PL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itchFamily="18" charset="0"/>
              </a:rPr>
              <a:t>Projekt </a:t>
            </a:r>
            <a:r>
              <a:rPr lang="pl-PL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itchFamily="18" charset="0"/>
              </a:rPr>
              <a:t>zakłada budowę placu zabaw dla Miejskiego Przedszkola nr 4 oraz doposażenie istniejących placów zabaw w Miejskim Przedszkolu nr 5 i 7. Place zabaw dostępne będą w godzinach rannych i południowych dla przedszkolaków, natomiast popołudniu dla innych dzieci z dzielnicy.</a:t>
            </a:r>
            <a:endParaRPr lang="pl-PL" sz="3200" dirty="0" smtClean="0">
              <a:solidFill>
                <a:schemeClr val="tx1">
                  <a:lumMod val="65000"/>
                  <a:lumOff val="35000"/>
                </a:schemeClr>
              </a:solidFill>
              <a:latin typeface="Garamond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63567313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424936" cy="3888432"/>
          </a:xfrm>
        </p:spPr>
        <p:txBody>
          <a:bodyPr>
            <a:normAutofit fontScale="90000"/>
          </a:bodyPr>
          <a:lstStyle/>
          <a:p>
            <a:pPr algn="ctr"/>
            <a:r>
              <a:rPr lang="pl-PL" sz="4800" dirty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/>
            </a:r>
            <a:br>
              <a:rPr lang="pl-PL" sz="4800" dirty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</a:br>
            <a:r>
              <a:rPr lang="pl-PL" sz="4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/>
            </a:r>
            <a:br>
              <a:rPr lang="pl-PL" sz="4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</a:br>
            <a:r>
              <a:rPr lang="pl-PL" sz="4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/>
            </a:r>
            <a:br>
              <a:rPr lang="pl-PL" sz="4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</a:br>
            <a:r>
              <a:rPr lang="pl-PL" sz="4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/>
            </a:r>
            <a:br>
              <a:rPr lang="pl-PL" sz="4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</a:br>
            <a:r>
              <a:rPr lang="pl-PL" sz="4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/>
            </a:r>
            <a:br>
              <a:rPr lang="pl-PL" sz="4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</a:br>
            <a:r>
              <a:rPr lang="pl-PL" sz="4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3</a:t>
            </a:r>
            <a:r>
              <a:rPr lang="pl-PL" sz="4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itchFamily="18" charset="0"/>
                <a:cs typeface="Arial" panose="020B0604020202020204" pitchFamily="34" charset="0"/>
              </a:rPr>
              <a:t>. </a:t>
            </a:r>
            <a:r>
              <a:rPr lang="pl-PL" sz="4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itchFamily="18" charset="0"/>
              </a:rPr>
              <a:t>Rekultywacja terenu kompleksu sportowego przy Miejskiej Szkole Podstawowej nr 9 z Oddziałami Integracyjnymi</a:t>
            </a:r>
            <a:r>
              <a:rPr lang="pl-PL" sz="4400" dirty="0" smtClean="0"/>
              <a:t/>
            </a:r>
            <a:br>
              <a:rPr lang="pl-PL" sz="4400" dirty="0" smtClean="0"/>
            </a:br>
            <a:r>
              <a:rPr lang="pl-PL" sz="4800" dirty="0" smtClean="0"/>
              <a:t/>
            </a:r>
            <a:br>
              <a:rPr lang="pl-PL" sz="4800" dirty="0" smtClean="0"/>
            </a:br>
            <a:endParaRPr lang="pl-PL" sz="48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2996952"/>
            <a:ext cx="8229600" cy="3129211"/>
          </a:xfrm>
        </p:spPr>
        <p:txBody>
          <a:bodyPr/>
          <a:lstStyle/>
          <a:p>
            <a:pPr marL="0" indent="0" algn="ctr">
              <a:buNone/>
            </a:pPr>
            <a:endParaRPr lang="pl-PL" sz="4400" dirty="0" smtClean="0">
              <a:solidFill>
                <a:schemeClr val="tx1">
                  <a:lumMod val="65000"/>
                  <a:lumOff val="35000"/>
                </a:schemeClr>
              </a:solidFill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pl-PL" sz="4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Koszt całkowity projektu:</a:t>
            </a:r>
          </a:p>
          <a:p>
            <a:pPr marL="0" indent="0" algn="ctr">
              <a:buNone/>
            </a:pPr>
            <a:r>
              <a:rPr lang="pl-PL" sz="66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350 000 </a:t>
            </a:r>
            <a:r>
              <a:rPr lang="pl-PL" sz="66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PLN</a:t>
            </a:r>
            <a:endParaRPr lang="pl-PL" sz="6000" b="1" dirty="0" smtClean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68022295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536" y="404664"/>
            <a:ext cx="8280920" cy="5472608"/>
          </a:xfrm>
          <a:ln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endParaRPr lang="pl-PL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 algn="ctr">
              <a:buNone/>
            </a:pPr>
            <a:r>
              <a:rPr lang="pl-PL" sz="4000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Cel projektu:</a:t>
            </a:r>
          </a:p>
          <a:p>
            <a:pPr>
              <a:buNone/>
            </a:pPr>
            <a:r>
              <a:rPr lang="pl-PL" dirty="0" smtClean="0"/>
              <a:t>	</a:t>
            </a:r>
          </a:p>
          <a:p>
            <a:pPr algn="ctr">
              <a:buNone/>
            </a:pPr>
            <a:r>
              <a:rPr lang="pl-PL" dirty="0" smtClean="0"/>
              <a:t>	</a:t>
            </a:r>
            <a:r>
              <a:rPr lang="pl-PL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itchFamily="18" charset="0"/>
              </a:rPr>
              <a:t>Projekt </a:t>
            </a:r>
            <a:r>
              <a:rPr lang="pl-PL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itchFamily="18" charset="0"/>
              </a:rPr>
              <a:t>zakłada rekultywację terenów zielonych kompleksu sportowego przy Miejskiej Szkole Podstawowej nr 9.</a:t>
            </a:r>
          </a:p>
          <a:p>
            <a:pPr algn="ctr">
              <a:buNone/>
            </a:pPr>
            <a:r>
              <a:rPr lang="pl-PL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itchFamily="18" charset="0"/>
              </a:rPr>
              <a:t>W ramach projektu przewiduje się:</a:t>
            </a:r>
          </a:p>
          <a:p>
            <a:pPr algn="ctr">
              <a:buFontTx/>
              <a:buChar char="-"/>
            </a:pPr>
            <a:r>
              <a:rPr lang="pl-PL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itchFamily="18" charset="0"/>
              </a:rPr>
              <a:t>d</a:t>
            </a:r>
            <a:r>
              <a:rPr lang="pl-PL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itchFamily="18" charset="0"/>
              </a:rPr>
              <a:t>oposażenie bramek boiska w nowe siatki,</a:t>
            </a:r>
          </a:p>
          <a:p>
            <a:pPr algn="ctr">
              <a:buFontTx/>
              <a:buChar char="-"/>
            </a:pPr>
            <a:r>
              <a:rPr lang="pl-PL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itchFamily="18" charset="0"/>
              </a:rPr>
              <a:t>m</a:t>
            </a:r>
            <a:r>
              <a:rPr lang="pl-PL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itchFamily="18" charset="0"/>
              </a:rPr>
              <a:t>ontaż ławek oraz koszy na śmieci,</a:t>
            </a:r>
          </a:p>
          <a:p>
            <a:pPr algn="ctr">
              <a:buFontTx/>
              <a:buChar char="-"/>
            </a:pPr>
            <a:r>
              <a:rPr lang="pl-PL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itchFamily="18" charset="0"/>
              </a:rPr>
              <a:t>w</a:t>
            </a:r>
            <a:r>
              <a:rPr lang="pl-PL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itchFamily="18" charset="0"/>
              </a:rPr>
              <a:t>ymiana rozbiegu oraz części piaszczystej do skoku w dal,</a:t>
            </a:r>
          </a:p>
          <a:p>
            <a:pPr algn="ctr">
              <a:buFontTx/>
              <a:buChar char="-"/>
            </a:pPr>
            <a:r>
              <a:rPr lang="pl-PL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itchFamily="18" charset="0"/>
              </a:rPr>
              <a:t>m</a:t>
            </a:r>
            <a:r>
              <a:rPr lang="pl-PL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itchFamily="18" charset="0"/>
              </a:rPr>
              <a:t>ontaż monitoringu,</a:t>
            </a:r>
          </a:p>
          <a:p>
            <a:pPr algn="ctr">
              <a:buFontTx/>
              <a:buChar char="-"/>
            </a:pPr>
            <a:r>
              <a:rPr lang="pl-PL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itchFamily="18" charset="0"/>
              </a:rPr>
              <a:t>n</a:t>
            </a:r>
            <a:r>
              <a:rPr lang="pl-PL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itchFamily="18" charset="0"/>
              </a:rPr>
              <a:t>aprawa furtki boiska oraz ogrodzenia.</a:t>
            </a:r>
            <a:endParaRPr lang="pl-PL" sz="3200" dirty="0" smtClean="0">
              <a:solidFill>
                <a:schemeClr val="tx1">
                  <a:lumMod val="65000"/>
                  <a:lumOff val="35000"/>
                </a:schemeClr>
              </a:solidFill>
              <a:latin typeface="Garamond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76466369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ezentacja Dąbrówka Wielka + Brzeziny Śląskie">
  <a:themeElements>
    <a:clrScheme name="Aspek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k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k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Prezentacja Dąbrówka Wielka + Brzeziny Śląskie</Template>
  <TotalTime>849</TotalTime>
  <Words>227</Words>
  <Application>Microsoft Office PowerPoint</Application>
  <PresentationFormat>Pokaz na ekranie (4:3)</PresentationFormat>
  <Paragraphs>157</Paragraphs>
  <Slides>41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41</vt:i4>
      </vt:variant>
    </vt:vector>
  </HeadingPairs>
  <TitlesOfParts>
    <vt:vector size="42" baseType="lpstr">
      <vt:lpstr>Prezentacja Dąbrówka Wielka + Brzeziny Śląskie</vt:lpstr>
      <vt:lpstr>PREZENTACJA PROJEKTÓW </vt:lpstr>
      <vt:lpstr>  OKRĘG: OSIEDLE WIECZORKA</vt:lpstr>
      <vt:lpstr>Slajd 3</vt:lpstr>
      <vt:lpstr>1. RATUJĄC WASZE ŻYCIE – Ochotnicza Straż Pożarna w Brzezinach Śląskich </vt:lpstr>
      <vt:lpstr>Slajd 5</vt:lpstr>
      <vt:lpstr>2. Plac zabaw dla przedszkolaków </vt:lpstr>
      <vt:lpstr>Slajd 7</vt:lpstr>
      <vt:lpstr>     3. Rekultywacja terenu kompleksu sportowego przy Miejskiej Szkole Podstawowej nr 9 z Oddziałami Integracyjnymi  </vt:lpstr>
      <vt:lpstr>Slajd 9</vt:lpstr>
      <vt:lpstr>     4. Plac zabaw przy Miejskim Przedszkolu nr 2 </vt:lpstr>
      <vt:lpstr>Slajd 11</vt:lpstr>
      <vt:lpstr>     5. Wodny plac zabaw </vt:lpstr>
      <vt:lpstr>Slajd 13</vt:lpstr>
      <vt:lpstr>     6. Budowa parkingu osiedlowego dla mieszkańców Osiedla Wieczorka </vt:lpstr>
      <vt:lpstr>Slajd 15</vt:lpstr>
      <vt:lpstr>     7. Piekarski Snowpark – budowa górki rekreacyjnej w parku </vt:lpstr>
      <vt:lpstr>Slajd 17</vt:lpstr>
      <vt:lpstr>Slajd 18</vt:lpstr>
      <vt:lpstr>     8. „Rozbudowa sztucznego boiska MOSIR Piekary Śląskie przy ul. Olimpijskiej 3” </vt:lpstr>
      <vt:lpstr>Slajd 20</vt:lpstr>
      <vt:lpstr>            9. Osiedlowy park rozrywki </vt:lpstr>
      <vt:lpstr>Slajd 22</vt:lpstr>
      <vt:lpstr>Slajd 23</vt:lpstr>
      <vt:lpstr>            10. „Wymiana parkietu Sali gimnastycznej w Miejskiej Szkole Podstawowej nr 9” </vt:lpstr>
      <vt:lpstr>Slajd 25</vt:lpstr>
      <vt:lpstr>Slajd 26</vt:lpstr>
      <vt:lpstr>OKRĘG: JÓZEFKA I OŚ. WSCHÓD</vt:lpstr>
      <vt:lpstr>Slajd 28</vt:lpstr>
      <vt:lpstr>1. Montaż około 40 ulicznych koszy na śmieci na Józefce i osiedlu Wschód </vt:lpstr>
      <vt:lpstr>Slajd 30</vt:lpstr>
      <vt:lpstr>     2. Chodnik </vt:lpstr>
      <vt:lpstr>Slajd 32</vt:lpstr>
      <vt:lpstr>Slajd 33</vt:lpstr>
      <vt:lpstr>     3. „Parkiety nowe” </vt:lpstr>
      <vt:lpstr>Slajd 35</vt:lpstr>
      <vt:lpstr>     4. „Ogródek rekreacyjny” przy Starym Sadzie </vt:lpstr>
      <vt:lpstr>Slajd 37</vt:lpstr>
      <vt:lpstr>Slajd 38</vt:lpstr>
      <vt:lpstr>     5. Modernizacja Filii nr 9 Miejskiej Biblioteki Publicznej </vt:lpstr>
      <vt:lpstr>Slajd 40</vt:lpstr>
      <vt:lpstr>Dziękuję 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PROJEKTÓW</dc:title>
  <dc:creator>Agnieszka Grzona</dc:creator>
  <cp:lastModifiedBy>Agnieszka Grzona</cp:lastModifiedBy>
  <cp:revision>91</cp:revision>
  <dcterms:created xsi:type="dcterms:W3CDTF">2016-06-01T07:09:34Z</dcterms:created>
  <dcterms:modified xsi:type="dcterms:W3CDTF">2017-05-11T12:29:14Z</dcterms:modified>
</cp:coreProperties>
</file>